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3" r:id="rId6"/>
    <p:sldId id="264" r:id="rId7"/>
    <p:sldId id="266" r:id="rId8"/>
    <p:sldId id="271" r:id="rId9"/>
    <p:sldId id="272" r:id="rId10"/>
    <p:sldId id="273" r:id="rId11"/>
    <p:sldId id="274" r:id="rId12"/>
    <p:sldId id="276" r:id="rId13"/>
    <p:sldId id="279" r:id="rId14"/>
    <p:sldId id="285" r:id="rId15"/>
    <p:sldId id="284" r:id="rId16"/>
    <p:sldId id="286" r:id="rId17"/>
    <p:sldId id="291" r:id="rId18"/>
    <p:sldId id="289" r:id="rId19"/>
    <p:sldId id="292" r:id="rId20"/>
    <p:sldId id="288" r:id="rId21"/>
    <p:sldId id="290" r:id="rId22"/>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3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ED374-C360-43DC-9CBF-F55BBF2660D8}" type="doc">
      <dgm:prSet loTypeId="urn:microsoft.com/office/officeart/2005/8/layout/cycle2" loCatId="cycle" qsTypeId="urn:microsoft.com/office/officeart/2005/8/quickstyle/3d2" qsCatId="3D" csTypeId="urn:microsoft.com/office/officeart/2005/8/colors/colorful1" csCatId="colorful" phldr="1"/>
      <dgm:spPr/>
      <dgm:t>
        <a:bodyPr/>
        <a:lstStyle/>
        <a:p>
          <a:endParaRPr lang="en-US"/>
        </a:p>
      </dgm:t>
    </dgm:pt>
    <dgm:pt modelId="{EA084718-709B-4B24-B29F-0726021D5F53}">
      <dgm:prSet custT="1"/>
      <dgm:spPr/>
      <dgm:t>
        <a:bodyPr/>
        <a:lstStyle/>
        <a:p>
          <a:r>
            <a:rPr lang="en-US" sz="1800" b="0" i="0" baseline="0" dirty="0">
              <a:solidFill>
                <a:srgbClr val="080808"/>
              </a:solidFill>
            </a:rPr>
            <a:t>Text Preprocessing</a:t>
          </a:r>
          <a:endParaRPr lang="en-US" sz="1800" dirty="0">
            <a:solidFill>
              <a:srgbClr val="080808"/>
            </a:solidFill>
          </a:endParaRPr>
        </a:p>
      </dgm:t>
    </dgm:pt>
    <dgm:pt modelId="{2036C5E5-CF71-4138-AC44-871EA7BA688E}" type="parTrans" cxnId="{C05B6DD9-35D7-410B-8117-50284CA1B004}">
      <dgm:prSet/>
      <dgm:spPr/>
      <dgm:t>
        <a:bodyPr/>
        <a:lstStyle/>
        <a:p>
          <a:endParaRPr lang="en-US"/>
        </a:p>
      </dgm:t>
    </dgm:pt>
    <dgm:pt modelId="{07C71D86-AE86-40CE-9478-175821C17288}" type="sibTrans" cxnId="{C05B6DD9-35D7-410B-8117-50284CA1B004}">
      <dgm:prSet/>
      <dgm:spPr/>
      <dgm:t>
        <a:bodyPr/>
        <a:lstStyle/>
        <a:p>
          <a:endParaRPr lang="en-US"/>
        </a:p>
      </dgm:t>
    </dgm:pt>
    <dgm:pt modelId="{FC991DF7-ED88-47F7-BD6E-2AA3798794C6}">
      <dgm:prSet custT="1"/>
      <dgm:spPr/>
      <dgm:t>
        <a:bodyPr/>
        <a:lstStyle/>
        <a:p>
          <a:r>
            <a:rPr lang="en-US" sz="1800" b="0" i="0" baseline="0" dirty="0">
              <a:solidFill>
                <a:srgbClr val="080808"/>
              </a:solidFill>
            </a:rPr>
            <a:t>EDA</a:t>
          </a:r>
          <a:endParaRPr lang="en-US" sz="1600" dirty="0">
            <a:solidFill>
              <a:srgbClr val="080808"/>
            </a:solidFill>
          </a:endParaRPr>
        </a:p>
      </dgm:t>
    </dgm:pt>
    <dgm:pt modelId="{8B7EEBA5-6E20-4169-910A-F6F180B8E191}" type="parTrans" cxnId="{945AA679-27F1-481C-BD54-8D678598F960}">
      <dgm:prSet/>
      <dgm:spPr/>
      <dgm:t>
        <a:bodyPr/>
        <a:lstStyle/>
        <a:p>
          <a:endParaRPr lang="en-US"/>
        </a:p>
      </dgm:t>
    </dgm:pt>
    <dgm:pt modelId="{248B22FF-B053-4C6D-9A9B-E874948C9F0D}" type="sibTrans" cxnId="{945AA679-27F1-481C-BD54-8D678598F960}">
      <dgm:prSet/>
      <dgm:spPr/>
      <dgm:t>
        <a:bodyPr/>
        <a:lstStyle/>
        <a:p>
          <a:endParaRPr lang="en-US"/>
        </a:p>
      </dgm:t>
    </dgm:pt>
    <dgm:pt modelId="{965070BA-2CCE-4236-B29E-F325ACD900F6}">
      <dgm:prSet custT="1"/>
      <dgm:spPr/>
      <dgm:t>
        <a:bodyPr/>
        <a:lstStyle/>
        <a:p>
          <a:r>
            <a:rPr lang="en-US" sz="1800" b="0" i="0" baseline="0" dirty="0">
              <a:solidFill>
                <a:srgbClr val="080808"/>
              </a:solidFill>
            </a:rPr>
            <a:t>Sentiment Analysis</a:t>
          </a:r>
          <a:endParaRPr lang="en-US" sz="1800" dirty="0">
            <a:solidFill>
              <a:srgbClr val="080808"/>
            </a:solidFill>
          </a:endParaRPr>
        </a:p>
      </dgm:t>
    </dgm:pt>
    <dgm:pt modelId="{7FC1700A-8D51-4B0D-8EFF-23370E680F47}" type="parTrans" cxnId="{04C4A4A4-01C8-44AF-B16D-2129CBE9ECD6}">
      <dgm:prSet/>
      <dgm:spPr/>
      <dgm:t>
        <a:bodyPr/>
        <a:lstStyle/>
        <a:p>
          <a:endParaRPr lang="en-US"/>
        </a:p>
      </dgm:t>
    </dgm:pt>
    <dgm:pt modelId="{7B266137-2724-4924-8FAC-45CCEC443E78}" type="sibTrans" cxnId="{04C4A4A4-01C8-44AF-B16D-2129CBE9ECD6}">
      <dgm:prSet/>
      <dgm:spPr/>
      <dgm:t>
        <a:bodyPr/>
        <a:lstStyle/>
        <a:p>
          <a:endParaRPr lang="en-US"/>
        </a:p>
      </dgm:t>
    </dgm:pt>
    <dgm:pt modelId="{86573840-644A-4F61-8C97-01E9A77C50AE}">
      <dgm:prSet custT="1"/>
      <dgm:spPr/>
      <dgm:t>
        <a:bodyPr/>
        <a:lstStyle/>
        <a:p>
          <a:r>
            <a:rPr lang="en-US" sz="1800" b="0" i="0" baseline="0" dirty="0">
              <a:solidFill>
                <a:srgbClr val="080808"/>
              </a:solidFill>
            </a:rPr>
            <a:t>Data Preparation </a:t>
          </a:r>
          <a:endParaRPr lang="en-US" sz="1800" dirty="0">
            <a:solidFill>
              <a:srgbClr val="080808"/>
            </a:solidFill>
          </a:endParaRPr>
        </a:p>
      </dgm:t>
    </dgm:pt>
    <dgm:pt modelId="{05303D3B-28A5-4F17-8327-CA05419A5083}" type="parTrans" cxnId="{EECB7B20-912B-4B94-97BE-09762BA7F6D7}">
      <dgm:prSet/>
      <dgm:spPr/>
      <dgm:t>
        <a:bodyPr/>
        <a:lstStyle/>
        <a:p>
          <a:endParaRPr lang="en-US"/>
        </a:p>
      </dgm:t>
    </dgm:pt>
    <dgm:pt modelId="{7187F88E-0D72-479E-A255-2759DF93170F}" type="sibTrans" cxnId="{EECB7B20-912B-4B94-97BE-09762BA7F6D7}">
      <dgm:prSet/>
      <dgm:spPr/>
      <dgm:t>
        <a:bodyPr/>
        <a:lstStyle/>
        <a:p>
          <a:endParaRPr lang="en-US"/>
        </a:p>
      </dgm:t>
    </dgm:pt>
    <dgm:pt modelId="{0C843689-5FB0-4F95-B220-8CFA2CF973E9}">
      <dgm:prSet custT="1"/>
      <dgm:spPr/>
      <dgm:t>
        <a:bodyPr/>
        <a:lstStyle/>
        <a:p>
          <a:r>
            <a:rPr lang="en-US" sz="1800" b="0" i="0" baseline="0" dirty="0">
              <a:solidFill>
                <a:srgbClr val="080808"/>
              </a:solidFill>
            </a:rPr>
            <a:t>Model Building</a:t>
          </a:r>
          <a:endParaRPr lang="en-US" sz="1800" dirty="0">
            <a:solidFill>
              <a:srgbClr val="080808"/>
            </a:solidFill>
          </a:endParaRPr>
        </a:p>
      </dgm:t>
    </dgm:pt>
    <dgm:pt modelId="{D0A5AE5B-0DFD-4764-A8F7-58142B29D7C3}" type="parTrans" cxnId="{C3F05ED6-C368-416C-A242-3CE62589678E}">
      <dgm:prSet/>
      <dgm:spPr/>
      <dgm:t>
        <a:bodyPr/>
        <a:lstStyle/>
        <a:p>
          <a:endParaRPr lang="en-US"/>
        </a:p>
      </dgm:t>
    </dgm:pt>
    <dgm:pt modelId="{2FF95806-04A0-4555-B304-0D9E3F4F528F}" type="sibTrans" cxnId="{C3F05ED6-C368-416C-A242-3CE62589678E}">
      <dgm:prSet/>
      <dgm:spPr/>
      <dgm:t>
        <a:bodyPr/>
        <a:lstStyle/>
        <a:p>
          <a:endParaRPr lang="en-US"/>
        </a:p>
      </dgm:t>
    </dgm:pt>
    <dgm:pt modelId="{EE8DBE87-9779-45EA-861F-8B9D9C3EE189}">
      <dgm:prSet custT="1"/>
      <dgm:spPr/>
      <dgm:t>
        <a:bodyPr/>
        <a:lstStyle/>
        <a:p>
          <a:r>
            <a:rPr lang="en-US" sz="1800" b="0" i="0" baseline="0" dirty="0">
              <a:solidFill>
                <a:srgbClr val="080808"/>
              </a:solidFill>
            </a:rPr>
            <a:t>Model Testing</a:t>
          </a:r>
          <a:endParaRPr lang="en-US" sz="1800" dirty="0">
            <a:solidFill>
              <a:srgbClr val="080808"/>
            </a:solidFill>
          </a:endParaRPr>
        </a:p>
      </dgm:t>
    </dgm:pt>
    <dgm:pt modelId="{116E7995-4CEC-4DFE-800D-C602428AFEDA}" type="parTrans" cxnId="{833CD6C2-B4DA-4662-AF6F-1624C399507F}">
      <dgm:prSet/>
      <dgm:spPr/>
      <dgm:t>
        <a:bodyPr/>
        <a:lstStyle/>
        <a:p>
          <a:endParaRPr lang="en-US"/>
        </a:p>
      </dgm:t>
    </dgm:pt>
    <dgm:pt modelId="{9CCEB46F-7F92-490A-AA75-5372B6D576E0}" type="sibTrans" cxnId="{833CD6C2-B4DA-4662-AF6F-1624C399507F}">
      <dgm:prSet/>
      <dgm:spPr/>
      <dgm:t>
        <a:bodyPr/>
        <a:lstStyle/>
        <a:p>
          <a:endParaRPr lang="en-US"/>
        </a:p>
      </dgm:t>
    </dgm:pt>
    <dgm:pt modelId="{C0493D58-FF78-49B5-8B5F-BD124A6849C9}">
      <dgm:prSet custT="1"/>
      <dgm:spPr/>
      <dgm:t>
        <a:bodyPr/>
        <a:lstStyle/>
        <a:p>
          <a:r>
            <a:rPr lang="en-US" sz="1800" b="0" i="0" baseline="0" dirty="0">
              <a:solidFill>
                <a:srgbClr val="080808"/>
              </a:solidFill>
            </a:rPr>
            <a:t>Model Evaluation</a:t>
          </a:r>
          <a:endParaRPr lang="en-US" sz="1800" dirty="0">
            <a:solidFill>
              <a:srgbClr val="080808"/>
            </a:solidFill>
          </a:endParaRPr>
        </a:p>
      </dgm:t>
    </dgm:pt>
    <dgm:pt modelId="{AF7466DC-3426-49F1-A219-F44AA8A94A66}" type="parTrans" cxnId="{0599D81A-4FD2-434D-A8F9-69BEBB42E300}">
      <dgm:prSet/>
      <dgm:spPr/>
      <dgm:t>
        <a:bodyPr/>
        <a:lstStyle/>
        <a:p>
          <a:endParaRPr lang="en-US"/>
        </a:p>
      </dgm:t>
    </dgm:pt>
    <dgm:pt modelId="{FAC123B5-DDFC-4F4F-A6FB-B40840D7EF8F}" type="sibTrans" cxnId="{0599D81A-4FD2-434D-A8F9-69BEBB42E300}">
      <dgm:prSet/>
      <dgm:spPr/>
      <dgm:t>
        <a:bodyPr/>
        <a:lstStyle/>
        <a:p>
          <a:endParaRPr lang="en-US"/>
        </a:p>
      </dgm:t>
    </dgm:pt>
    <dgm:pt modelId="{BE40BE2D-9C40-4A9C-B931-E4597963C60F}">
      <dgm:prSet custT="1"/>
      <dgm:spPr/>
      <dgm:t>
        <a:bodyPr/>
        <a:lstStyle/>
        <a:p>
          <a:r>
            <a:rPr lang="en-US" sz="1800" b="0" i="0" baseline="0" dirty="0">
              <a:solidFill>
                <a:srgbClr val="080808"/>
              </a:solidFill>
            </a:rPr>
            <a:t>Deployment</a:t>
          </a:r>
          <a:endParaRPr lang="en-US" sz="1800" dirty="0">
            <a:solidFill>
              <a:srgbClr val="080808"/>
            </a:solidFill>
          </a:endParaRPr>
        </a:p>
      </dgm:t>
    </dgm:pt>
    <dgm:pt modelId="{E603CD9C-E522-44C4-9120-FBDF6E1A215B}" type="parTrans" cxnId="{A7C97AD1-F4C7-4B64-BCFA-956B3106D6CC}">
      <dgm:prSet/>
      <dgm:spPr/>
      <dgm:t>
        <a:bodyPr/>
        <a:lstStyle/>
        <a:p>
          <a:endParaRPr lang="en-US"/>
        </a:p>
      </dgm:t>
    </dgm:pt>
    <dgm:pt modelId="{5A4DF037-DB75-4105-ADBC-C9B6551FB04B}" type="sibTrans" cxnId="{A7C97AD1-F4C7-4B64-BCFA-956B3106D6CC}">
      <dgm:prSet/>
      <dgm:spPr/>
      <dgm:t>
        <a:bodyPr/>
        <a:lstStyle/>
        <a:p>
          <a:endParaRPr lang="en-US"/>
        </a:p>
      </dgm:t>
    </dgm:pt>
    <dgm:pt modelId="{B1914BB8-C057-41B4-97EC-6E1B757C2BA8}">
      <dgm:prSet custT="1"/>
      <dgm:spPr/>
      <dgm:t>
        <a:bodyPr/>
        <a:lstStyle/>
        <a:p>
          <a:r>
            <a:rPr lang="en-US" sz="1800" b="0" i="0" baseline="0" dirty="0">
              <a:solidFill>
                <a:srgbClr val="080808"/>
              </a:solidFill>
            </a:rPr>
            <a:t>Data Understanding </a:t>
          </a:r>
          <a:endParaRPr lang="en-US" sz="1800" dirty="0">
            <a:solidFill>
              <a:srgbClr val="080808"/>
            </a:solidFill>
          </a:endParaRPr>
        </a:p>
      </dgm:t>
    </dgm:pt>
    <dgm:pt modelId="{19E254FE-685F-4349-81B3-95AABCCE5292}" type="sibTrans" cxnId="{D09C6B56-9804-4F76-83AE-6A52862B763B}">
      <dgm:prSet/>
      <dgm:spPr/>
      <dgm:t>
        <a:bodyPr/>
        <a:lstStyle/>
        <a:p>
          <a:endParaRPr lang="en-US"/>
        </a:p>
      </dgm:t>
    </dgm:pt>
    <dgm:pt modelId="{6ADACFDD-4F3F-4859-A10D-BDFF09AD1937}" type="parTrans" cxnId="{D09C6B56-9804-4F76-83AE-6A52862B763B}">
      <dgm:prSet/>
      <dgm:spPr/>
      <dgm:t>
        <a:bodyPr/>
        <a:lstStyle/>
        <a:p>
          <a:endParaRPr lang="en-US"/>
        </a:p>
      </dgm:t>
    </dgm:pt>
    <dgm:pt modelId="{0C3FDC03-9AE3-4597-8891-D8DCB5662898}" type="pres">
      <dgm:prSet presAssocID="{E5DED374-C360-43DC-9CBF-F55BBF2660D8}" presName="cycle" presStyleCnt="0">
        <dgm:presLayoutVars>
          <dgm:dir/>
          <dgm:resizeHandles val="exact"/>
        </dgm:presLayoutVars>
      </dgm:prSet>
      <dgm:spPr/>
    </dgm:pt>
    <dgm:pt modelId="{8CDF4440-34B9-46E2-A345-9187EC660C6A}" type="pres">
      <dgm:prSet presAssocID="{B1914BB8-C057-41B4-97EC-6E1B757C2BA8}" presName="node" presStyleLbl="node1" presStyleIdx="0" presStyleCnt="9" custScaleX="149100" custScaleY="85740" custRadScaleRad="103348" custRadScaleInc="-16369">
        <dgm:presLayoutVars>
          <dgm:bulletEnabled val="1"/>
        </dgm:presLayoutVars>
      </dgm:prSet>
      <dgm:spPr/>
    </dgm:pt>
    <dgm:pt modelId="{B66F3D54-55A6-4107-9528-69C8AEA2402C}" type="pres">
      <dgm:prSet presAssocID="{19E254FE-685F-4349-81B3-95AABCCE5292}" presName="sibTrans" presStyleLbl="sibTrans2D1" presStyleIdx="0" presStyleCnt="9"/>
      <dgm:spPr/>
    </dgm:pt>
    <dgm:pt modelId="{7C7BFE09-F907-4444-9A80-EC500C7A0F19}" type="pres">
      <dgm:prSet presAssocID="{19E254FE-685F-4349-81B3-95AABCCE5292}" presName="connectorText" presStyleLbl="sibTrans2D1" presStyleIdx="0" presStyleCnt="9"/>
      <dgm:spPr/>
    </dgm:pt>
    <dgm:pt modelId="{45FABE81-473E-415D-9B06-78ADF47D56E8}" type="pres">
      <dgm:prSet presAssocID="{EA084718-709B-4B24-B29F-0726021D5F53}" presName="node" presStyleLbl="node1" presStyleIdx="1" presStyleCnt="9" custScaleX="145143" custScaleY="88950">
        <dgm:presLayoutVars>
          <dgm:bulletEnabled val="1"/>
        </dgm:presLayoutVars>
      </dgm:prSet>
      <dgm:spPr/>
    </dgm:pt>
    <dgm:pt modelId="{FE140045-B6BE-453C-9A9A-BA5A10960D03}" type="pres">
      <dgm:prSet presAssocID="{07C71D86-AE86-40CE-9478-175821C17288}" presName="sibTrans" presStyleLbl="sibTrans2D1" presStyleIdx="1" presStyleCnt="9"/>
      <dgm:spPr/>
    </dgm:pt>
    <dgm:pt modelId="{0674CD2D-4166-43EA-B4B1-9D2F070C0A4D}" type="pres">
      <dgm:prSet presAssocID="{07C71D86-AE86-40CE-9478-175821C17288}" presName="connectorText" presStyleLbl="sibTrans2D1" presStyleIdx="1" presStyleCnt="9"/>
      <dgm:spPr/>
    </dgm:pt>
    <dgm:pt modelId="{C283D92A-3FE1-4534-A36C-ED78E230F8CD}" type="pres">
      <dgm:prSet presAssocID="{FC991DF7-ED88-47F7-BD6E-2AA3798794C6}" presName="node" presStyleLbl="node1" presStyleIdx="2" presStyleCnt="9" custScaleX="117558" custScaleY="83071">
        <dgm:presLayoutVars>
          <dgm:bulletEnabled val="1"/>
        </dgm:presLayoutVars>
      </dgm:prSet>
      <dgm:spPr/>
    </dgm:pt>
    <dgm:pt modelId="{DDD348A4-8503-4276-86B7-22395D591B61}" type="pres">
      <dgm:prSet presAssocID="{248B22FF-B053-4C6D-9A9B-E874948C9F0D}" presName="sibTrans" presStyleLbl="sibTrans2D1" presStyleIdx="2" presStyleCnt="9"/>
      <dgm:spPr/>
    </dgm:pt>
    <dgm:pt modelId="{E482DBA1-5762-4293-A10A-2CF588BF475E}" type="pres">
      <dgm:prSet presAssocID="{248B22FF-B053-4C6D-9A9B-E874948C9F0D}" presName="connectorText" presStyleLbl="sibTrans2D1" presStyleIdx="2" presStyleCnt="9"/>
      <dgm:spPr/>
    </dgm:pt>
    <dgm:pt modelId="{6B0ACDB9-6D61-499D-9A1B-6D7FA53C2463}" type="pres">
      <dgm:prSet presAssocID="{965070BA-2CCE-4236-B29E-F325ACD900F6}" presName="node" presStyleLbl="node1" presStyleIdx="3" presStyleCnt="9" custScaleX="133103" custScaleY="83867" custRadScaleRad="97618" custRadScaleInc="-12591">
        <dgm:presLayoutVars>
          <dgm:bulletEnabled val="1"/>
        </dgm:presLayoutVars>
      </dgm:prSet>
      <dgm:spPr/>
    </dgm:pt>
    <dgm:pt modelId="{CA29F6DE-7241-48BF-8588-61FD7008B5E9}" type="pres">
      <dgm:prSet presAssocID="{7B266137-2724-4924-8FAC-45CCEC443E78}" presName="sibTrans" presStyleLbl="sibTrans2D1" presStyleIdx="3" presStyleCnt="9"/>
      <dgm:spPr/>
    </dgm:pt>
    <dgm:pt modelId="{0B3FEEBB-A11E-4D01-95F4-1C317B4AA29C}" type="pres">
      <dgm:prSet presAssocID="{7B266137-2724-4924-8FAC-45CCEC443E78}" presName="connectorText" presStyleLbl="sibTrans2D1" presStyleIdx="3" presStyleCnt="9"/>
      <dgm:spPr/>
    </dgm:pt>
    <dgm:pt modelId="{A09F9801-4C43-4217-B7A3-E57040F3543F}" type="pres">
      <dgm:prSet presAssocID="{86573840-644A-4F61-8C97-01E9A77C50AE}" presName="node" presStyleLbl="node1" presStyleIdx="4" presStyleCnt="9" custScaleX="136060" custScaleY="76755" custRadScaleRad="103048" custRadScaleInc="-28406">
        <dgm:presLayoutVars>
          <dgm:bulletEnabled val="1"/>
        </dgm:presLayoutVars>
      </dgm:prSet>
      <dgm:spPr/>
    </dgm:pt>
    <dgm:pt modelId="{A4A9CF5A-4FDD-4036-9417-13E5D1B917D7}" type="pres">
      <dgm:prSet presAssocID="{7187F88E-0D72-479E-A255-2759DF93170F}" presName="sibTrans" presStyleLbl="sibTrans2D1" presStyleIdx="4" presStyleCnt="9"/>
      <dgm:spPr/>
    </dgm:pt>
    <dgm:pt modelId="{1B8025D4-6A52-4985-A3E6-935E80238CDD}" type="pres">
      <dgm:prSet presAssocID="{7187F88E-0D72-479E-A255-2759DF93170F}" presName="connectorText" presStyleLbl="sibTrans2D1" presStyleIdx="4" presStyleCnt="9"/>
      <dgm:spPr/>
    </dgm:pt>
    <dgm:pt modelId="{ADF1FBB8-5396-414E-AC42-AB121C8D76E3}" type="pres">
      <dgm:prSet presAssocID="{0C843689-5FB0-4F95-B220-8CFA2CF973E9}" presName="node" presStyleLbl="node1" presStyleIdx="5" presStyleCnt="9" custScaleX="135995" custScaleY="79271">
        <dgm:presLayoutVars>
          <dgm:bulletEnabled val="1"/>
        </dgm:presLayoutVars>
      </dgm:prSet>
      <dgm:spPr/>
    </dgm:pt>
    <dgm:pt modelId="{10363AD3-3085-4D46-AC31-EA507373770E}" type="pres">
      <dgm:prSet presAssocID="{2FF95806-04A0-4555-B304-0D9E3F4F528F}" presName="sibTrans" presStyleLbl="sibTrans2D1" presStyleIdx="5" presStyleCnt="9"/>
      <dgm:spPr/>
    </dgm:pt>
    <dgm:pt modelId="{5598FDB5-3F5B-45AC-9EF4-266BE15048A3}" type="pres">
      <dgm:prSet presAssocID="{2FF95806-04A0-4555-B304-0D9E3F4F528F}" presName="connectorText" presStyleLbl="sibTrans2D1" presStyleIdx="5" presStyleCnt="9"/>
      <dgm:spPr/>
    </dgm:pt>
    <dgm:pt modelId="{759D4F41-AECD-40E1-9FB8-1CD42CAA0308}" type="pres">
      <dgm:prSet presAssocID="{EE8DBE87-9779-45EA-861F-8B9D9C3EE189}" presName="node" presStyleLbl="node1" presStyleIdx="6" presStyleCnt="9" custScaleX="133037" custScaleY="78937">
        <dgm:presLayoutVars>
          <dgm:bulletEnabled val="1"/>
        </dgm:presLayoutVars>
      </dgm:prSet>
      <dgm:spPr/>
    </dgm:pt>
    <dgm:pt modelId="{1DD88F6D-6827-42C5-BCEF-90C871212946}" type="pres">
      <dgm:prSet presAssocID="{9CCEB46F-7F92-490A-AA75-5372B6D576E0}" presName="sibTrans" presStyleLbl="sibTrans2D1" presStyleIdx="6" presStyleCnt="9"/>
      <dgm:spPr/>
    </dgm:pt>
    <dgm:pt modelId="{1E56C0A2-CF79-4547-9C64-0F2C41AF7D9C}" type="pres">
      <dgm:prSet presAssocID="{9CCEB46F-7F92-490A-AA75-5372B6D576E0}" presName="connectorText" presStyleLbl="sibTrans2D1" presStyleIdx="6" presStyleCnt="9"/>
      <dgm:spPr/>
    </dgm:pt>
    <dgm:pt modelId="{05FF25A5-C789-432D-8276-F49E6D6AFD7D}" type="pres">
      <dgm:prSet presAssocID="{C0493D58-FF78-49B5-8B5F-BD124A6849C9}" presName="node" presStyleLbl="node1" presStyleIdx="7" presStyleCnt="9" custScaleX="119583" custScaleY="92121">
        <dgm:presLayoutVars>
          <dgm:bulletEnabled val="1"/>
        </dgm:presLayoutVars>
      </dgm:prSet>
      <dgm:spPr/>
    </dgm:pt>
    <dgm:pt modelId="{13DF5F00-522E-4F6C-B019-4961CBCEFA51}" type="pres">
      <dgm:prSet presAssocID="{FAC123B5-DDFC-4F4F-A6FB-B40840D7EF8F}" presName="sibTrans" presStyleLbl="sibTrans2D1" presStyleIdx="7" presStyleCnt="9"/>
      <dgm:spPr/>
    </dgm:pt>
    <dgm:pt modelId="{600A305D-04C3-4D97-AB5C-C4F9FCED7B19}" type="pres">
      <dgm:prSet presAssocID="{FAC123B5-DDFC-4F4F-A6FB-B40840D7EF8F}" presName="connectorText" presStyleLbl="sibTrans2D1" presStyleIdx="7" presStyleCnt="9"/>
      <dgm:spPr/>
    </dgm:pt>
    <dgm:pt modelId="{D618A602-B1DB-46EB-A776-9844C8C99E1A}" type="pres">
      <dgm:prSet presAssocID="{BE40BE2D-9C40-4A9C-B931-E4597963C60F}" presName="node" presStyleLbl="node1" presStyleIdx="8" presStyleCnt="9" custScaleX="122503" custScaleY="85587" custRadScaleRad="99069" custRadScaleInc="-20677">
        <dgm:presLayoutVars>
          <dgm:bulletEnabled val="1"/>
        </dgm:presLayoutVars>
      </dgm:prSet>
      <dgm:spPr/>
    </dgm:pt>
    <dgm:pt modelId="{9AC9E437-E60C-4FDE-92CD-D281B1C07D5F}" type="pres">
      <dgm:prSet presAssocID="{5A4DF037-DB75-4105-ADBC-C9B6551FB04B}" presName="sibTrans" presStyleLbl="sibTrans2D1" presStyleIdx="8" presStyleCnt="9" custFlipVert="1" custFlipHor="1" custScaleX="59752" custScaleY="9478" custLinFactX="-811545" custLinFactY="688146" custLinFactNeighborX="-900000" custLinFactNeighborY="700000"/>
      <dgm:spPr/>
    </dgm:pt>
    <dgm:pt modelId="{5B125896-CBCC-4BCC-B53C-BB39AF0F9E0A}" type="pres">
      <dgm:prSet presAssocID="{5A4DF037-DB75-4105-ADBC-C9B6551FB04B}" presName="connectorText" presStyleLbl="sibTrans2D1" presStyleIdx="8" presStyleCnt="9"/>
      <dgm:spPr/>
    </dgm:pt>
  </dgm:ptLst>
  <dgm:cxnLst>
    <dgm:cxn modelId="{BA677110-9367-497D-951A-B7810BA5CA24}" type="presOf" srcId="{9CCEB46F-7F92-490A-AA75-5372B6D576E0}" destId="{1DD88F6D-6827-42C5-BCEF-90C871212946}" srcOrd="0" destOrd="0" presId="urn:microsoft.com/office/officeart/2005/8/layout/cycle2"/>
    <dgm:cxn modelId="{9BC27C1A-F779-4C34-8B39-48FFC00CB972}" type="presOf" srcId="{FAC123B5-DDFC-4F4F-A6FB-B40840D7EF8F}" destId="{600A305D-04C3-4D97-AB5C-C4F9FCED7B19}" srcOrd="1" destOrd="0" presId="urn:microsoft.com/office/officeart/2005/8/layout/cycle2"/>
    <dgm:cxn modelId="{0599D81A-4FD2-434D-A8F9-69BEBB42E300}" srcId="{E5DED374-C360-43DC-9CBF-F55BBF2660D8}" destId="{C0493D58-FF78-49B5-8B5F-BD124A6849C9}" srcOrd="7" destOrd="0" parTransId="{AF7466DC-3426-49F1-A219-F44AA8A94A66}" sibTransId="{FAC123B5-DDFC-4F4F-A6FB-B40840D7EF8F}"/>
    <dgm:cxn modelId="{760DFE1D-9E38-4D51-B57A-264EAA7863D9}" type="presOf" srcId="{C0493D58-FF78-49B5-8B5F-BD124A6849C9}" destId="{05FF25A5-C789-432D-8276-F49E6D6AFD7D}" srcOrd="0" destOrd="0" presId="urn:microsoft.com/office/officeart/2005/8/layout/cycle2"/>
    <dgm:cxn modelId="{EECB7B20-912B-4B94-97BE-09762BA7F6D7}" srcId="{E5DED374-C360-43DC-9CBF-F55BBF2660D8}" destId="{86573840-644A-4F61-8C97-01E9A77C50AE}" srcOrd="4" destOrd="0" parTransId="{05303D3B-28A5-4F17-8327-CA05419A5083}" sibTransId="{7187F88E-0D72-479E-A255-2759DF93170F}"/>
    <dgm:cxn modelId="{111E192C-6563-4365-B6E8-5E2E5AD1E489}" type="presOf" srcId="{248B22FF-B053-4C6D-9A9B-E874948C9F0D}" destId="{E482DBA1-5762-4293-A10A-2CF588BF475E}" srcOrd="1" destOrd="0" presId="urn:microsoft.com/office/officeart/2005/8/layout/cycle2"/>
    <dgm:cxn modelId="{C6C44430-63D9-43B8-A152-49615A69FD5B}" type="presOf" srcId="{5A4DF037-DB75-4105-ADBC-C9B6551FB04B}" destId="{5B125896-CBCC-4BCC-B53C-BB39AF0F9E0A}" srcOrd="1" destOrd="0" presId="urn:microsoft.com/office/officeart/2005/8/layout/cycle2"/>
    <dgm:cxn modelId="{1F056C3F-9F08-4B6F-90F4-01CC2643F31C}" type="presOf" srcId="{7187F88E-0D72-479E-A255-2759DF93170F}" destId="{A4A9CF5A-4FDD-4036-9417-13E5D1B917D7}" srcOrd="0" destOrd="0" presId="urn:microsoft.com/office/officeart/2005/8/layout/cycle2"/>
    <dgm:cxn modelId="{466F7A42-400E-4AAC-91A8-DB92E758C6E0}" type="presOf" srcId="{07C71D86-AE86-40CE-9478-175821C17288}" destId="{FE140045-B6BE-453C-9A9A-BA5A10960D03}" srcOrd="0" destOrd="0" presId="urn:microsoft.com/office/officeart/2005/8/layout/cycle2"/>
    <dgm:cxn modelId="{61F6E342-6013-4315-A64C-A2AC6DDF9247}" type="presOf" srcId="{FAC123B5-DDFC-4F4F-A6FB-B40840D7EF8F}" destId="{13DF5F00-522E-4F6C-B019-4961CBCEFA51}" srcOrd="0" destOrd="0" presId="urn:microsoft.com/office/officeart/2005/8/layout/cycle2"/>
    <dgm:cxn modelId="{A1FA3043-2B71-4D3B-84D1-687056B0A76B}" type="presOf" srcId="{EE8DBE87-9779-45EA-861F-8B9D9C3EE189}" destId="{759D4F41-AECD-40E1-9FB8-1CD42CAA0308}" srcOrd="0" destOrd="0" presId="urn:microsoft.com/office/officeart/2005/8/layout/cycle2"/>
    <dgm:cxn modelId="{0EB97B64-CC99-4F8B-A954-9FBC520A7E41}" type="presOf" srcId="{2FF95806-04A0-4555-B304-0D9E3F4F528F}" destId="{5598FDB5-3F5B-45AC-9EF4-266BE15048A3}" srcOrd="1" destOrd="0" presId="urn:microsoft.com/office/officeart/2005/8/layout/cycle2"/>
    <dgm:cxn modelId="{ECA06771-7D1E-45AD-945D-69B525388359}" type="presOf" srcId="{B1914BB8-C057-41B4-97EC-6E1B757C2BA8}" destId="{8CDF4440-34B9-46E2-A345-9187EC660C6A}" srcOrd="0" destOrd="0" presId="urn:microsoft.com/office/officeart/2005/8/layout/cycle2"/>
    <dgm:cxn modelId="{D09C6B56-9804-4F76-83AE-6A52862B763B}" srcId="{E5DED374-C360-43DC-9CBF-F55BBF2660D8}" destId="{B1914BB8-C057-41B4-97EC-6E1B757C2BA8}" srcOrd="0" destOrd="0" parTransId="{6ADACFDD-4F3F-4859-A10D-BDFF09AD1937}" sibTransId="{19E254FE-685F-4349-81B3-95AABCCE5292}"/>
    <dgm:cxn modelId="{945AA679-27F1-481C-BD54-8D678598F960}" srcId="{E5DED374-C360-43DC-9CBF-F55BBF2660D8}" destId="{FC991DF7-ED88-47F7-BD6E-2AA3798794C6}" srcOrd="2" destOrd="0" parTransId="{8B7EEBA5-6E20-4169-910A-F6F180B8E191}" sibTransId="{248B22FF-B053-4C6D-9A9B-E874948C9F0D}"/>
    <dgm:cxn modelId="{4C56A883-DF77-40F1-955F-ABAA83B460B5}" type="presOf" srcId="{7B266137-2724-4924-8FAC-45CCEC443E78}" destId="{0B3FEEBB-A11E-4D01-95F4-1C317B4AA29C}" srcOrd="1" destOrd="0" presId="urn:microsoft.com/office/officeart/2005/8/layout/cycle2"/>
    <dgm:cxn modelId="{800C3592-33CA-45B3-9959-DB6221098F8F}" type="presOf" srcId="{86573840-644A-4F61-8C97-01E9A77C50AE}" destId="{A09F9801-4C43-4217-B7A3-E57040F3543F}" srcOrd="0" destOrd="0" presId="urn:microsoft.com/office/officeart/2005/8/layout/cycle2"/>
    <dgm:cxn modelId="{65B624A4-2A78-446B-8191-FE33BE4A16D0}" type="presOf" srcId="{E5DED374-C360-43DC-9CBF-F55BBF2660D8}" destId="{0C3FDC03-9AE3-4597-8891-D8DCB5662898}" srcOrd="0" destOrd="0" presId="urn:microsoft.com/office/officeart/2005/8/layout/cycle2"/>
    <dgm:cxn modelId="{04C4A4A4-01C8-44AF-B16D-2129CBE9ECD6}" srcId="{E5DED374-C360-43DC-9CBF-F55BBF2660D8}" destId="{965070BA-2CCE-4236-B29E-F325ACD900F6}" srcOrd="3" destOrd="0" parTransId="{7FC1700A-8D51-4B0D-8EFF-23370E680F47}" sibTransId="{7B266137-2724-4924-8FAC-45CCEC443E78}"/>
    <dgm:cxn modelId="{0AD8F7A7-8E49-4411-A658-7D5367B2D68E}" type="presOf" srcId="{BE40BE2D-9C40-4A9C-B931-E4597963C60F}" destId="{D618A602-B1DB-46EB-A776-9844C8C99E1A}" srcOrd="0" destOrd="0" presId="urn:microsoft.com/office/officeart/2005/8/layout/cycle2"/>
    <dgm:cxn modelId="{B067E8AB-2F2C-4A4A-93ED-1F2B1FD93C75}" type="presOf" srcId="{07C71D86-AE86-40CE-9478-175821C17288}" destId="{0674CD2D-4166-43EA-B4B1-9D2F070C0A4D}" srcOrd="1" destOrd="0" presId="urn:microsoft.com/office/officeart/2005/8/layout/cycle2"/>
    <dgm:cxn modelId="{FD024FB7-41FE-4B1C-8A8E-9CB2BE0575E9}" type="presOf" srcId="{19E254FE-685F-4349-81B3-95AABCCE5292}" destId="{7C7BFE09-F907-4444-9A80-EC500C7A0F19}" srcOrd="1" destOrd="0" presId="urn:microsoft.com/office/officeart/2005/8/layout/cycle2"/>
    <dgm:cxn modelId="{DBFD56C2-D7C3-4D18-A108-741435AD1B2F}" type="presOf" srcId="{9CCEB46F-7F92-490A-AA75-5372B6D576E0}" destId="{1E56C0A2-CF79-4547-9C64-0F2C41AF7D9C}" srcOrd="1" destOrd="0" presId="urn:microsoft.com/office/officeart/2005/8/layout/cycle2"/>
    <dgm:cxn modelId="{833CD6C2-B4DA-4662-AF6F-1624C399507F}" srcId="{E5DED374-C360-43DC-9CBF-F55BBF2660D8}" destId="{EE8DBE87-9779-45EA-861F-8B9D9C3EE189}" srcOrd="6" destOrd="0" parTransId="{116E7995-4CEC-4DFE-800D-C602428AFEDA}" sibTransId="{9CCEB46F-7F92-490A-AA75-5372B6D576E0}"/>
    <dgm:cxn modelId="{7AD652CA-BDF2-4814-9A2F-041D87842A80}" type="presOf" srcId="{EA084718-709B-4B24-B29F-0726021D5F53}" destId="{45FABE81-473E-415D-9B06-78ADF47D56E8}" srcOrd="0" destOrd="0" presId="urn:microsoft.com/office/officeart/2005/8/layout/cycle2"/>
    <dgm:cxn modelId="{6D76CACD-C52D-41CE-B93A-916493FB0F25}" type="presOf" srcId="{965070BA-2CCE-4236-B29E-F325ACD900F6}" destId="{6B0ACDB9-6D61-499D-9A1B-6D7FA53C2463}" srcOrd="0" destOrd="0" presId="urn:microsoft.com/office/officeart/2005/8/layout/cycle2"/>
    <dgm:cxn modelId="{328C32CF-DD91-407A-A8B7-3BA6F8D48839}" type="presOf" srcId="{FC991DF7-ED88-47F7-BD6E-2AA3798794C6}" destId="{C283D92A-3FE1-4534-A36C-ED78E230F8CD}" srcOrd="0" destOrd="0" presId="urn:microsoft.com/office/officeart/2005/8/layout/cycle2"/>
    <dgm:cxn modelId="{3A9E5DD0-A427-42E2-9A05-DB4DCF447E4F}" type="presOf" srcId="{19E254FE-685F-4349-81B3-95AABCCE5292}" destId="{B66F3D54-55A6-4107-9528-69C8AEA2402C}" srcOrd="0" destOrd="0" presId="urn:microsoft.com/office/officeart/2005/8/layout/cycle2"/>
    <dgm:cxn modelId="{F953B2D0-6B10-4DAC-91E4-63A79048A81D}" type="presOf" srcId="{0C843689-5FB0-4F95-B220-8CFA2CF973E9}" destId="{ADF1FBB8-5396-414E-AC42-AB121C8D76E3}" srcOrd="0" destOrd="0" presId="urn:microsoft.com/office/officeart/2005/8/layout/cycle2"/>
    <dgm:cxn modelId="{A7C97AD1-F4C7-4B64-BCFA-956B3106D6CC}" srcId="{E5DED374-C360-43DC-9CBF-F55BBF2660D8}" destId="{BE40BE2D-9C40-4A9C-B931-E4597963C60F}" srcOrd="8" destOrd="0" parTransId="{E603CD9C-E522-44C4-9120-FBDF6E1A215B}" sibTransId="{5A4DF037-DB75-4105-ADBC-C9B6551FB04B}"/>
    <dgm:cxn modelId="{C3F05ED6-C368-416C-A242-3CE62589678E}" srcId="{E5DED374-C360-43DC-9CBF-F55BBF2660D8}" destId="{0C843689-5FB0-4F95-B220-8CFA2CF973E9}" srcOrd="5" destOrd="0" parTransId="{D0A5AE5B-0DFD-4764-A8F7-58142B29D7C3}" sibTransId="{2FF95806-04A0-4555-B304-0D9E3F4F528F}"/>
    <dgm:cxn modelId="{C05B6DD9-35D7-410B-8117-50284CA1B004}" srcId="{E5DED374-C360-43DC-9CBF-F55BBF2660D8}" destId="{EA084718-709B-4B24-B29F-0726021D5F53}" srcOrd="1" destOrd="0" parTransId="{2036C5E5-CF71-4138-AC44-871EA7BA688E}" sibTransId="{07C71D86-AE86-40CE-9478-175821C17288}"/>
    <dgm:cxn modelId="{7BE930DD-7852-4224-9830-AE057C8ED321}" type="presOf" srcId="{7187F88E-0D72-479E-A255-2759DF93170F}" destId="{1B8025D4-6A52-4985-A3E6-935E80238CDD}" srcOrd="1" destOrd="0" presId="urn:microsoft.com/office/officeart/2005/8/layout/cycle2"/>
    <dgm:cxn modelId="{575B34E5-22A7-42D6-BB05-50D4DBEFB2DA}" type="presOf" srcId="{7B266137-2724-4924-8FAC-45CCEC443E78}" destId="{CA29F6DE-7241-48BF-8588-61FD7008B5E9}" srcOrd="0" destOrd="0" presId="urn:microsoft.com/office/officeart/2005/8/layout/cycle2"/>
    <dgm:cxn modelId="{974A2FEC-96FA-4D3C-A0D0-28DDD7595922}" type="presOf" srcId="{2FF95806-04A0-4555-B304-0D9E3F4F528F}" destId="{10363AD3-3085-4D46-AC31-EA507373770E}" srcOrd="0" destOrd="0" presId="urn:microsoft.com/office/officeart/2005/8/layout/cycle2"/>
    <dgm:cxn modelId="{E42042EE-3A2C-4DB3-B235-F6E1675FA579}" type="presOf" srcId="{248B22FF-B053-4C6D-9A9B-E874948C9F0D}" destId="{DDD348A4-8503-4276-86B7-22395D591B61}" srcOrd="0" destOrd="0" presId="urn:microsoft.com/office/officeart/2005/8/layout/cycle2"/>
    <dgm:cxn modelId="{813939F1-629D-4DFF-B98E-F1027B5DB9F6}" type="presOf" srcId="{5A4DF037-DB75-4105-ADBC-C9B6551FB04B}" destId="{9AC9E437-E60C-4FDE-92CD-D281B1C07D5F}" srcOrd="0" destOrd="0" presId="urn:microsoft.com/office/officeart/2005/8/layout/cycle2"/>
    <dgm:cxn modelId="{B9F18B22-0F63-4E96-AF19-92BDF74C0525}" type="presParOf" srcId="{0C3FDC03-9AE3-4597-8891-D8DCB5662898}" destId="{8CDF4440-34B9-46E2-A345-9187EC660C6A}" srcOrd="0" destOrd="0" presId="urn:microsoft.com/office/officeart/2005/8/layout/cycle2"/>
    <dgm:cxn modelId="{D70830D3-E5AE-42BD-B160-187F922C3D25}" type="presParOf" srcId="{0C3FDC03-9AE3-4597-8891-D8DCB5662898}" destId="{B66F3D54-55A6-4107-9528-69C8AEA2402C}" srcOrd="1" destOrd="0" presId="urn:microsoft.com/office/officeart/2005/8/layout/cycle2"/>
    <dgm:cxn modelId="{E51D8E6F-1885-431F-B501-07DCF3D589FB}" type="presParOf" srcId="{B66F3D54-55A6-4107-9528-69C8AEA2402C}" destId="{7C7BFE09-F907-4444-9A80-EC500C7A0F19}" srcOrd="0" destOrd="0" presId="urn:microsoft.com/office/officeart/2005/8/layout/cycle2"/>
    <dgm:cxn modelId="{7593EBDD-0E63-47CD-B50B-6A57BF700183}" type="presParOf" srcId="{0C3FDC03-9AE3-4597-8891-D8DCB5662898}" destId="{45FABE81-473E-415D-9B06-78ADF47D56E8}" srcOrd="2" destOrd="0" presId="urn:microsoft.com/office/officeart/2005/8/layout/cycle2"/>
    <dgm:cxn modelId="{2966278E-3982-44AB-AC82-925E9EB25DC5}" type="presParOf" srcId="{0C3FDC03-9AE3-4597-8891-D8DCB5662898}" destId="{FE140045-B6BE-453C-9A9A-BA5A10960D03}" srcOrd="3" destOrd="0" presId="urn:microsoft.com/office/officeart/2005/8/layout/cycle2"/>
    <dgm:cxn modelId="{8BDF288D-6FDB-48F8-953A-3937695445A3}" type="presParOf" srcId="{FE140045-B6BE-453C-9A9A-BA5A10960D03}" destId="{0674CD2D-4166-43EA-B4B1-9D2F070C0A4D}" srcOrd="0" destOrd="0" presId="urn:microsoft.com/office/officeart/2005/8/layout/cycle2"/>
    <dgm:cxn modelId="{9FBDA7F1-A7ED-40DD-9483-022914035746}" type="presParOf" srcId="{0C3FDC03-9AE3-4597-8891-D8DCB5662898}" destId="{C283D92A-3FE1-4534-A36C-ED78E230F8CD}" srcOrd="4" destOrd="0" presId="urn:microsoft.com/office/officeart/2005/8/layout/cycle2"/>
    <dgm:cxn modelId="{41CC1B51-4EC1-4589-9567-CE63B8638521}" type="presParOf" srcId="{0C3FDC03-9AE3-4597-8891-D8DCB5662898}" destId="{DDD348A4-8503-4276-86B7-22395D591B61}" srcOrd="5" destOrd="0" presId="urn:microsoft.com/office/officeart/2005/8/layout/cycle2"/>
    <dgm:cxn modelId="{8738839C-B86B-445F-BEF6-AD9C3DB8F662}" type="presParOf" srcId="{DDD348A4-8503-4276-86B7-22395D591B61}" destId="{E482DBA1-5762-4293-A10A-2CF588BF475E}" srcOrd="0" destOrd="0" presId="urn:microsoft.com/office/officeart/2005/8/layout/cycle2"/>
    <dgm:cxn modelId="{6F7C8A33-F4E9-48D3-A3AD-2F74FA2A5D85}" type="presParOf" srcId="{0C3FDC03-9AE3-4597-8891-D8DCB5662898}" destId="{6B0ACDB9-6D61-499D-9A1B-6D7FA53C2463}" srcOrd="6" destOrd="0" presId="urn:microsoft.com/office/officeart/2005/8/layout/cycle2"/>
    <dgm:cxn modelId="{85E8BA07-9860-45CB-A51F-E0F5A3572E4A}" type="presParOf" srcId="{0C3FDC03-9AE3-4597-8891-D8DCB5662898}" destId="{CA29F6DE-7241-48BF-8588-61FD7008B5E9}" srcOrd="7" destOrd="0" presId="urn:microsoft.com/office/officeart/2005/8/layout/cycle2"/>
    <dgm:cxn modelId="{11396B31-4771-45CF-8917-B864654E2CB6}" type="presParOf" srcId="{CA29F6DE-7241-48BF-8588-61FD7008B5E9}" destId="{0B3FEEBB-A11E-4D01-95F4-1C317B4AA29C}" srcOrd="0" destOrd="0" presId="urn:microsoft.com/office/officeart/2005/8/layout/cycle2"/>
    <dgm:cxn modelId="{CB7FEE48-0734-48AC-972D-B1F9CD80AEA7}" type="presParOf" srcId="{0C3FDC03-9AE3-4597-8891-D8DCB5662898}" destId="{A09F9801-4C43-4217-B7A3-E57040F3543F}" srcOrd="8" destOrd="0" presId="urn:microsoft.com/office/officeart/2005/8/layout/cycle2"/>
    <dgm:cxn modelId="{B8632723-D7C9-4FFC-89DF-058FCDF2C72E}" type="presParOf" srcId="{0C3FDC03-9AE3-4597-8891-D8DCB5662898}" destId="{A4A9CF5A-4FDD-4036-9417-13E5D1B917D7}" srcOrd="9" destOrd="0" presId="urn:microsoft.com/office/officeart/2005/8/layout/cycle2"/>
    <dgm:cxn modelId="{CD6DE546-43E4-4432-8693-274596679AC7}" type="presParOf" srcId="{A4A9CF5A-4FDD-4036-9417-13E5D1B917D7}" destId="{1B8025D4-6A52-4985-A3E6-935E80238CDD}" srcOrd="0" destOrd="0" presId="urn:microsoft.com/office/officeart/2005/8/layout/cycle2"/>
    <dgm:cxn modelId="{D37FBF24-60A0-4655-8958-5B97B35BA8F2}" type="presParOf" srcId="{0C3FDC03-9AE3-4597-8891-D8DCB5662898}" destId="{ADF1FBB8-5396-414E-AC42-AB121C8D76E3}" srcOrd="10" destOrd="0" presId="urn:microsoft.com/office/officeart/2005/8/layout/cycle2"/>
    <dgm:cxn modelId="{0E7B1030-5A8C-41E7-9C84-8B13AB2CE822}" type="presParOf" srcId="{0C3FDC03-9AE3-4597-8891-D8DCB5662898}" destId="{10363AD3-3085-4D46-AC31-EA507373770E}" srcOrd="11" destOrd="0" presId="urn:microsoft.com/office/officeart/2005/8/layout/cycle2"/>
    <dgm:cxn modelId="{CD713CB2-BF67-4767-A6BF-FD189D409DBD}" type="presParOf" srcId="{10363AD3-3085-4D46-AC31-EA507373770E}" destId="{5598FDB5-3F5B-45AC-9EF4-266BE15048A3}" srcOrd="0" destOrd="0" presId="urn:microsoft.com/office/officeart/2005/8/layout/cycle2"/>
    <dgm:cxn modelId="{41549B02-C39C-4C26-96CC-A927CCB8FD0B}" type="presParOf" srcId="{0C3FDC03-9AE3-4597-8891-D8DCB5662898}" destId="{759D4F41-AECD-40E1-9FB8-1CD42CAA0308}" srcOrd="12" destOrd="0" presId="urn:microsoft.com/office/officeart/2005/8/layout/cycle2"/>
    <dgm:cxn modelId="{1250EA53-0D04-42F4-B66A-9146F0FD1A60}" type="presParOf" srcId="{0C3FDC03-9AE3-4597-8891-D8DCB5662898}" destId="{1DD88F6D-6827-42C5-BCEF-90C871212946}" srcOrd="13" destOrd="0" presId="urn:microsoft.com/office/officeart/2005/8/layout/cycle2"/>
    <dgm:cxn modelId="{5BB65E87-2387-40B1-A688-12BF1EDF0937}" type="presParOf" srcId="{1DD88F6D-6827-42C5-BCEF-90C871212946}" destId="{1E56C0A2-CF79-4547-9C64-0F2C41AF7D9C}" srcOrd="0" destOrd="0" presId="urn:microsoft.com/office/officeart/2005/8/layout/cycle2"/>
    <dgm:cxn modelId="{6AD21984-6823-4573-B514-CB29E2C55EB9}" type="presParOf" srcId="{0C3FDC03-9AE3-4597-8891-D8DCB5662898}" destId="{05FF25A5-C789-432D-8276-F49E6D6AFD7D}" srcOrd="14" destOrd="0" presId="urn:microsoft.com/office/officeart/2005/8/layout/cycle2"/>
    <dgm:cxn modelId="{2744D9D6-A4BA-441A-8A4C-FB5B6E10856E}" type="presParOf" srcId="{0C3FDC03-9AE3-4597-8891-D8DCB5662898}" destId="{13DF5F00-522E-4F6C-B019-4961CBCEFA51}" srcOrd="15" destOrd="0" presId="urn:microsoft.com/office/officeart/2005/8/layout/cycle2"/>
    <dgm:cxn modelId="{42C94A2D-E5CF-4A22-AD12-C0576CEB8B6A}" type="presParOf" srcId="{13DF5F00-522E-4F6C-B019-4961CBCEFA51}" destId="{600A305D-04C3-4D97-AB5C-C4F9FCED7B19}" srcOrd="0" destOrd="0" presId="urn:microsoft.com/office/officeart/2005/8/layout/cycle2"/>
    <dgm:cxn modelId="{A42A27AE-E5FE-4C4F-959E-DD0CE85AF7DC}" type="presParOf" srcId="{0C3FDC03-9AE3-4597-8891-D8DCB5662898}" destId="{D618A602-B1DB-46EB-A776-9844C8C99E1A}" srcOrd="16" destOrd="0" presId="urn:microsoft.com/office/officeart/2005/8/layout/cycle2"/>
    <dgm:cxn modelId="{13DFC2A4-F902-4A7F-BDE6-11D2756EE656}" type="presParOf" srcId="{0C3FDC03-9AE3-4597-8891-D8DCB5662898}" destId="{9AC9E437-E60C-4FDE-92CD-D281B1C07D5F}" srcOrd="17" destOrd="0" presId="urn:microsoft.com/office/officeart/2005/8/layout/cycle2"/>
    <dgm:cxn modelId="{1B0D4763-7CDF-4DC3-B57A-326658A2839F}" type="presParOf" srcId="{9AC9E437-E60C-4FDE-92CD-D281B1C07D5F}" destId="{5B125896-CBCC-4BCC-B53C-BB39AF0F9E0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F4440-34B9-46E2-A345-9187EC660C6A}">
      <dsp:nvSpPr>
        <dsp:cNvPr id="0" name=""/>
        <dsp:cNvSpPr/>
      </dsp:nvSpPr>
      <dsp:spPr>
        <a:xfrm>
          <a:off x="5742877" y="80033"/>
          <a:ext cx="2131106" cy="1225493"/>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Data Understanding </a:t>
          </a:r>
          <a:endParaRPr lang="en-US" sz="1800" kern="1200" dirty="0">
            <a:solidFill>
              <a:srgbClr val="080808"/>
            </a:solidFill>
          </a:endParaRPr>
        </a:p>
      </dsp:txBody>
      <dsp:txXfrm>
        <a:off x="6054970" y="259502"/>
        <a:ext cx="1506920" cy="866555"/>
      </dsp:txXfrm>
    </dsp:sp>
    <dsp:sp modelId="{B66F3D54-55A6-4107-9528-69C8AEA2402C}">
      <dsp:nvSpPr>
        <dsp:cNvPr id="0" name=""/>
        <dsp:cNvSpPr/>
      </dsp:nvSpPr>
      <dsp:spPr>
        <a:xfrm rot="1244392">
          <a:off x="7784671" y="867174"/>
          <a:ext cx="242561" cy="482393"/>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787029" y="950768"/>
        <a:ext cx="169793" cy="289435"/>
      </dsp:txXfrm>
    </dsp:sp>
    <dsp:sp modelId="{45FABE81-473E-415D-9B06-78ADF47D56E8}">
      <dsp:nvSpPr>
        <dsp:cNvPr id="0" name=""/>
        <dsp:cNvSpPr/>
      </dsp:nvSpPr>
      <dsp:spPr>
        <a:xfrm>
          <a:off x="7971519" y="890290"/>
          <a:ext cx="2074548" cy="1271374"/>
        </a:xfrm>
        <a:prstGeom prst="ellipse">
          <a:avLst/>
        </a:prstGeom>
        <a:gradFill rotWithShape="0">
          <a:gsLst>
            <a:gs pos="0">
              <a:schemeClr val="accent3">
                <a:hueOff val="0"/>
                <a:satOff val="0"/>
                <a:lumOff val="0"/>
                <a:alphaOff val="0"/>
                <a:tint val="100000"/>
                <a:shade val="100000"/>
                <a:satMod val="129999"/>
              </a:schemeClr>
            </a:gs>
            <a:gs pos="100000">
              <a:schemeClr val="accent3">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Text Preprocessing</a:t>
          </a:r>
          <a:endParaRPr lang="en-US" sz="1800" kern="1200" dirty="0">
            <a:solidFill>
              <a:srgbClr val="080808"/>
            </a:solidFill>
          </a:endParaRPr>
        </a:p>
      </dsp:txBody>
      <dsp:txXfrm>
        <a:off x="8275330" y="1076478"/>
        <a:ext cx="1466926" cy="898998"/>
      </dsp:txXfrm>
    </dsp:sp>
    <dsp:sp modelId="{FE140045-B6BE-453C-9A9A-BA5A10960D03}">
      <dsp:nvSpPr>
        <dsp:cNvPr id="0" name=""/>
        <dsp:cNvSpPr/>
      </dsp:nvSpPr>
      <dsp:spPr>
        <a:xfrm rot="3600000">
          <a:off x="9336383" y="2227616"/>
          <a:ext cx="433511" cy="482393"/>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368896" y="2267780"/>
        <a:ext cx="303458" cy="289435"/>
      </dsp:txXfrm>
    </dsp:sp>
    <dsp:sp modelId="{C283D92A-3FE1-4534-A36C-ED78E230F8CD}">
      <dsp:nvSpPr>
        <dsp:cNvPr id="0" name=""/>
        <dsp:cNvSpPr/>
      </dsp:nvSpPr>
      <dsp:spPr>
        <a:xfrm>
          <a:off x="9240986" y="2789633"/>
          <a:ext cx="1680272" cy="1187344"/>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EDA</a:t>
          </a:r>
          <a:endParaRPr lang="en-US" sz="1600" kern="1200" dirty="0">
            <a:solidFill>
              <a:srgbClr val="080808"/>
            </a:solidFill>
          </a:endParaRPr>
        </a:p>
      </dsp:txBody>
      <dsp:txXfrm>
        <a:off x="9487056" y="2963516"/>
        <a:ext cx="1188132" cy="839578"/>
      </dsp:txXfrm>
    </dsp:sp>
    <dsp:sp modelId="{DDD348A4-8503-4276-86B7-22395D591B61}">
      <dsp:nvSpPr>
        <dsp:cNvPr id="0" name=""/>
        <dsp:cNvSpPr/>
      </dsp:nvSpPr>
      <dsp:spPr>
        <a:xfrm rot="6046536">
          <a:off x="9689151" y="4105548"/>
          <a:ext cx="417220" cy="482393"/>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9763435" y="4140548"/>
        <a:ext cx="292054" cy="289435"/>
      </dsp:txXfrm>
    </dsp:sp>
    <dsp:sp modelId="{6B0ACDB9-6D61-499D-9A1B-6D7FA53C2463}">
      <dsp:nvSpPr>
        <dsp:cNvPr id="0" name=""/>
        <dsp:cNvSpPr/>
      </dsp:nvSpPr>
      <dsp:spPr>
        <a:xfrm>
          <a:off x="8757476" y="4740745"/>
          <a:ext cx="1902458" cy="1198722"/>
        </a:xfrm>
        <a:prstGeom prst="ellipse">
          <a:avLst/>
        </a:prstGeom>
        <a:gradFill rotWithShape="0">
          <a:gsLst>
            <a:gs pos="0">
              <a:schemeClr val="accent5">
                <a:hueOff val="0"/>
                <a:satOff val="0"/>
                <a:lumOff val="0"/>
                <a:alphaOff val="0"/>
                <a:tint val="100000"/>
                <a:shade val="100000"/>
                <a:satMod val="129999"/>
              </a:schemeClr>
            </a:gs>
            <a:gs pos="100000">
              <a:schemeClr val="accent5">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Sentiment Analysis</a:t>
          </a:r>
          <a:endParaRPr lang="en-US" sz="1800" kern="1200" dirty="0">
            <a:solidFill>
              <a:srgbClr val="080808"/>
            </a:solidFill>
          </a:endParaRPr>
        </a:p>
      </dsp:txBody>
      <dsp:txXfrm>
        <a:off x="9036085" y="4916294"/>
        <a:ext cx="1345240" cy="847624"/>
      </dsp:txXfrm>
    </dsp:sp>
    <dsp:sp modelId="{CA29F6DE-7241-48BF-8588-61FD7008B5E9}">
      <dsp:nvSpPr>
        <dsp:cNvPr id="0" name=""/>
        <dsp:cNvSpPr/>
      </dsp:nvSpPr>
      <dsp:spPr>
        <a:xfrm rot="7875288">
          <a:off x="8872770" y="5857798"/>
          <a:ext cx="340591" cy="482393"/>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8957547" y="5915869"/>
        <a:ext cx="238414" cy="289435"/>
      </dsp:txXfrm>
    </dsp:sp>
    <dsp:sp modelId="{A09F9801-4C43-4217-B7A3-E57040F3543F}">
      <dsp:nvSpPr>
        <dsp:cNvPr id="0" name=""/>
        <dsp:cNvSpPr/>
      </dsp:nvSpPr>
      <dsp:spPr>
        <a:xfrm>
          <a:off x="7421241" y="6290906"/>
          <a:ext cx="1944723" cy="1097069"/>
        </a:xfrm>
        <a:prstGeom prst="ellipse">
          <a:avLst/>
        </a:prstGeom>
        <a:gradFill rotWithShape="0">
          <a:gsLst>
            <a:gs pos="0">
              <a:schemeClr val="accent6">
                <a:hueOff val="0"/>
                <a:satOff val="0"/>
                <a:lumOff val="0"/>
                <a:alphaOff val="0"/>
                <a:tint val="100000"/>
                <a:shade val="100000"/>
                <a:satMod val="129999"/>
              </a:schemeClr>
            </a:gs>
            <a:gs pos="100000">
              <a:schemeClr val="accent6">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Data Preparation </a:t>
          </a:r>
          <a:endParaRPr lang="en-US" sz="1800" kern="1200" dirty="0">
            <a:solidFill>
              <a:srgbClr val="080808"/>
            </a:solidFill>
          </a:endParaRPr>
        </a:p>
      </dsp:txBody>
      <dsp:txXfrm>
        <a:off x="7706039" y="6451568"/>
        <a:ext cx="1375127" cy="775745"/>
      </dsp:txXfrm>
    </dsp:sp>
    <dsp:sp modelId="{A4A9CF5A-4FDD-4036-9417-13E5D1B917D7}">
      <dsp:nvSpPr>
        <dsp:cNvPr id="0" name=""/>
        <dsp:cNvSpPr/>
      </dsp:nvSpPr>
      <dsp:spPr>
        <a:xfrm rot="10752032">
          <a:off x="7024943" y="6615387"/>
          <a:ext cx="280278" cy="482393"/>
        </a:xfrm>
        <a:prstGeom prst="rightArrow">
          <a:avLst>
            <a:gd name="adj1" fmla="val 60000"/>
            <a:gd name="adj2" fmla="val 50000"/>
          </a:avLst>
        </a:prstGeom>
        <a:solidFill>
          <a:schemeClr val="accent6">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7109022" y="6711279"/>
        <a:ext cx="196195" cy="289435"/>
      </dsp:txXfrm>
    </dsp:sp>
    <dsp:sp modelId="{ADF1FBB8-5396-414E-AC42-AB121C8D76E3}">
      <dsp:nvSpPr>
        <dsp:cNvPr id="0" name=""/>
        <dsp:cNvSpPr/>
      </dsp:nvSpPr>
      <dsp:spPr>
        <a:xfrm>
          <a:off x="4949246" y="6307426"/>
          <a:ext cx="1943794" cy="1133030"/>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Model Building</a:t>
          </a:r>
          <a:endParaRPr lang="en-US" sz="1800" kern="1200" dirty="0">
            <a:solidFill>
              <a:srgbClr val="080808"/>
            </a:solidFill>
          </a:endParaRPr>
        </a:p>
      </dsp:txBody>
      <dsp:txXfrm>
        <a:off x="5233908" y="6473354"/>
        <a:ext cx="1374470" cy="801174"/>
      </dsp:txXfrm>
    </dsp:sp>
    <dsp:sp modelId="{10363AD3-3085-4D46-AC31-EA507373770E}">
      <dsp:nvSpPr>
        <dsp:cNvPr id="0" name=""/>
        <dsp:cNvSpPr/>
      </dsp:nvSpPr>
      <dsp:spPr>
        <a:xfrm rot="13200000">
          <a:off x="4918378" y="5947923"/>
          <a:ext cx="373253" cy="482393"/>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5017255" y="6080390"/>
        <a:ext cx="261277" cy="289435"/>
      </dsp:txXfrm>
    </dsp:sp>
    <dsp:sp modelId="{759D4F41-AECD-40E1-9FB8-1CD42CAA0308}">
      <dsp:nvSpPr>
        <dsp:cNvPr id="0" name=""/>
        <dsp:cNvSpPr/>
      </dsp:nvSpPr>
      <dsp:spPr>
        <a:xfrm>
          <a:off x="3327482" y="4931253"/>
          <a:ext cx="1901515" cy="1128256"/>
        </a:xfrm>
        <a:prstGeom prst="ellipse">
          <a:avLst/>
        </a:prstGeom>
        <a:gradFill rotWithShape="0">
          <a:gsLst>
            <a:gs pos="0">
              <a:schemeClr val="accent3">
                <a:hueOff val="0"/>
                <a:satOff val="0"/>
                <a:lumOff val="0"/>
                <a:alphaOff val="0"/>
                <a:tint val="100000"/>
                <a:shade val="100000"/>
                <a:satMod val="129999"/>
              </a:schemeClr>
            </a:gs>
            <a:gs pos="100000">
              <a:schemeClr val="accent3">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Model Testing</a:t>
          </a:r>
          <a:endParaRPr lang="en-US" sz="1800" kern="1200" dirty="0">
            <a:solidFill>
              <a:srgbClr val="080808"/>
            </a:solidFill>
          </a:endParaRPr>
        </a:p>
      </dsp:txBody>
      <dsp:txXfrm>
        <a:off x="3605952" y="5096482"/>
        <a:ext cx="1344575" cy="797798"/>
      </dsp:txXfrm>
    </dsp:sp>
    <dsp:sp modelId="{1DD88F6D-6827-42C5-BCEF-90C871212946}">
      <dsp:nvSpPr>
        <dsp:cNvPr id="0" name=""/>
        <dsp:cNvSpPr/>
      </dsp:nvSpPr>
      <dsp:spPr>
        <a:xfrm rot="15600000">
          <a:off x="3860641" y="4257273"/>
          <a:ext cx="483633" cy="482393"/>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945565" y="4425012"/>
        <a:ext cx="338915" cy="289435"/>
      </dsp:txXfrm>
    </dsp:sp>
    <dsp:sp modelId="{05FF25A5-C789-432D-8276-F49E6D6AFD7D}">
      <dsp:nvSpPr>
        <dsp:cNvPr id="0" name=""/>
        <dsp:cNvSpPr/>
      </dsp:nvSpPr>
      <dsp:spPr>
        <a:xfrm>
          <a:off x="3051216" y="2724957"/>
          <a:ext cx="1709215" cy="1316697"/>
        </a:xfrm>
        <a:prstGeom prst="ellipse">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Model Evaluation</a:t>
          </a:r>
          <a:endParaRPr lang="en-US" sz="1800" kern="1200" dirty="0">
            <a:solidFill>
              <a:srgbClr val="080808"/>
            </a:solidFill>
          </a:endParaRPr>
        </a:p>
      </dsp:txBody>
      <dsp:txXfrm>
        <a:off x="3301525" y="2917783"/>
        <a:ext cx="1208597" cy="931045"/>
      </dsp:txXfrm>
    </dsp:sp>
    <dsp:sp modelId="{13DF5F00-522E-4F6C-B019-4961CBCEFA51}">
      <dsp:nvSpPr>
        <dsp:cNvPr id="0" name=""/>
        <dsp:cNvSpPr/>
      </dsp:nvSpPr>
      <dsp:spPr>
        <a:xfrm rot="17925616">
          <a:off x="4220322" y="2289686"/>
          <a:ext cx="306711" cy="482393"/>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244193" y="2426496"/>
        <a:ext cx="214698" cy="289435"/>
      </dsp:txXfrm>
    </dsp:sp>
    <dsp:sp modelId="{D618A602-B1DB-46EB-A776-9844C8C99E1A}">
      <dsp:nvSpPr>
        <dsp:cNvPr id="0" name=""/>
        <dsp:cNvSpPr/>
      </dsp:nvSpPr>
      <dsp:spPr>
        <a:xfrm>
          <a:off x="3955051" y="1086858"/>
          <a:ext cx="1750951" cy="1223306"/>
        </a:xfrm>
        <a:prstGeom prst="ellipse">
          <a:avLst/>
        </a:prstGeom>
        <a:gradFill rotWithShape="0">
          <a:gsLst>
            <a:gs pos="0">
              <a:schemeClr val="accent5">
                <a:hueOff val="0"/>
                <a:satOff val="0"/>
                <a:lumOff val="0"/>
                <a:alphaOff val="0"/>
                <a:tint val="100000"/>
                <a:shade val="100000"/>
                <a:satMod val="129999"/>
              </a:schemeClr>
            </a:gs>
            <a:gs pos="100000">
              <a:schemeClr val="accent5">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solidFill>
                <a:srgbClr val="080808"/>
              </a:solidFill>
            </a:rPr>
            <a:t>Deployment</a:t>
          </a:r>
          <a:endParaRPr lang="en-US" sz="1800" kern="1200" dirty="0">
            <a:solidFill>
              <a:srgbClr val="080808"/>
            </a:solidFill>
          </a:endParaRPr>
        </a:p>
      </dsp:txBody>
      <dsp:txXfrm>
        <a:off x="4211472" y="1266007"/>
        <a:ext cx="1238109" cy="865008"/>
      </dsp:txXfrm>
    </dsp:sp>
    <dsp:sp modelId="{9AC9E437-E60C-4FDE-92CD-D281B1C07D5F}">
      <dsp:nvSpPr>
        <dsp:cNvPr id="0" name=""/>
        <dsp:cNvSpPr/>
      </dsp:nvSpPr>
      <dsp:spPr>
        <a:xfrm rot="19982844" flipH="1" flipV="1">
          <a:off x="881980" y="7495401"/>
          <a:ext cx="167622" cy="45721"/>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894951" y="7501437"/>
        <a:ext cx="153906" cy="2743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381000" y="685800"/>
            <a:ext cx="6096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5693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3730834" y="5264150"/>
            <a:ext cx="9878595" cy="393700"/>
          </a:xfrm>
          <a:prstGeom prst="rect">
            <a:avLst/>
          </a:prstGeom>
          <a:ln w="12700">
            <a:miter lim="400000"/>
          </a:ln>
        </p:spPr>
      </p:pic>
      <p:sp>
        <p:nvSpPr>
          <p:cNvPr id="12" name="Title Text"/>
          <p:cNvSpPr txBox="1">
            <a:spLocks noGrp="1"/>
          </p:cNvSpPr>
          <p:nvPr>
            <p:ph type="title"/>
          </p:nvPr>
        </p:nvSpPr>
        <p:spPr>
          <a:xfrm>
            <a:off x="2455409" y="2273300"/>
            <a:ext cx="12429446" cy="2819400"/>
          </a:xfrm>
          <a:prstGeom prst="rect">
            <a:avLst/>
          </a:prstGeom>
        </p:spPr>
        <p:txBody>
          <a:bodyPr anchor="b"/>
          <a:lstStyle>
            <a:lvl1pPr>
              <a:defRPr sz="7601">
                <a:solidFill>
                  <a:srgbClr val="F4D799"/>
                </a:solidFill>
                <a:effectLst>
                  <a:outerShdw blurRad="25400" dist="25400" dir="16200000" rotWithShape="0">
                    <a:srgbClr val="000000">
                      <a:alpha val="34000"/>
                    </a:srgbClr>
                  </a:outerShdw>
                </a:effectLst>
              </a:defRPr>
            </a:lvl1pPr>
          </a:lstStyle>
          <a:p>
            <a:r>
              <a:t>Title Text</a:t>
            </a:r>
          </a:p>
        </p:txBody>
      </p:sp>
      <p:sp>
        <p:nvSpPr>
          <p:cNvPr id="13" name="Body Level One…"/>
          <p:cNvSpPr txBox="1">
            <a:spLocks noGrp="1"/>
          </p:cNvSpPr>
          <p:nvPr>
            <p:ph type="body" sz="quarter" idx="1"/>
          </p:nvPr>
        </p:nvSpPr>
        <p:spPr>
          <a:xfrm>
            <a:off x="2455409" y="5905500"/>
            <a:ext cx="12429446" cy="1409700"/>
          </a:xfrm>
          <a:prstGeom prst="rect">
            <a:avLst/>
          </a:prstGeom>
        </p:spPr>
        <p:txBody>
          <a:bodyPr anchor="t"/>
          <a:lstStyle>
            <a:lvl1pPr marL="0" indent="0" algn="ctr">
              <a:spcBef>
                <a:spcPts val="0"/>
              </a:spcBef>
              <a:buSzTx/>
              <a:buNone/>
              <a:defRPr sz="3401">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3401">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3401">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3401">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3401">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8480628" y="9370619"/>
            <a:ext cx="395942" cy="410369"/>
          </a:xfrm>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Image"/>
          <p:cNvSpPr>
            <a:spLocks noGrp="1"/>
          </p:cNvSpPr>
          <p:nvPr>
            <p:ph type="pic" sz="half" idx="13"/>
          </p:nvPr>
        </p:nvSpPr>
        <p:spPr>
          <a:xfrm>
            <a:off x="3149696" y="927100"/>
            <a:ext cx="11051567" cy="5837807"/>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2455409" y="6985000"/>
            <a:ext cx="12429446" cy="1231900"/>
          </a:xfrm>
          <a:prstGeom prst="rect">
            <a:avLst/>
          </a:prstGeom>
        </p:spPr>
        <p:txBody>
          <a:bodyPr/>
          <a:lstStyle>
            <a:lvl1pPr>
              <a:defRPr sz="7601">
                <a:solidFill>
                  <a:srgbClr val="F4D799"/>
                </a:solidFill>
                <a:effectLst>
                  <a:outerShdw blurRad="25400" dist="25400" dir="16200000" rotWithShape="0">
                    <a:srgbClr val="000000">
                      <a:alpha val="34000"/>
                    </a:srgbClr>
                  </a:outerShdw>
                </a:effectLst>
              </a:defRPr>
            </a:lvl1pPr>
          </a:lstStyle>
          <a:p>
            <a:r>
              <a:t>Title Text</a:t>
            </a:r>
          </a:p>
        </p:txBody>
      </p:sp>
      <p:sp>
        <p:nvSpPr>
          <p:cNvPr id="23" name="Body Level One…"/>
          <p:cNvSpPr txBox="1">
            <a:spLocks noGrp="1"/>
          </p:cNvSpPr>
          <p:nvPr>
            <p:ph type="body" sz="quarter" idx="1"/>
          </p:nvPr>
        </p:nvSpPr>
        <p:spPr>
          <a:xfrm>
            <a:off x="2455409" y="8204200"/>
            <a:ext cx="12429446" cy="647700"/>
          </a:xfrm>
          <a:prstGeom prst="rect">
            <a:avLst/>
          </a:prstGeom>
        </p:spPr>
        <p:txBody>
          <a:bodyPr anchor="t"/>
          <a:lstStyle>
            <a:lvl1pPr marL="0" indent="0" algn="ctr">
              <a:spcBef>
                <a:spcPts val="0"/>
              </a:spcBef>
              <a:buSzTx/>
              <a:buNone/>
              <a:defRPr sz="3401">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3401">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3401">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3401">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3401">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8480628" y="9370619"/>
            <a:ext cx="395942" cy="410369"/>
          </a:xfrm>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693385" y="3771900"/>
            <a:ext cx="13953493" cy="2209800"/>
          </a:xfrm>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Image"/>
          <p:cNvSpPr>
            <a:spLocks noGrp="1"/>
          </p:cNvSpPr>
          <p:nvPr>
            <p:ph type="pic" idx="13"/>
          </p:nvPr>
        </p:nvSpPr>
        <p:spPr>
          <a:xfrm>
            <a:off x="7744698" y="1714505"/>
            <a:ext cx="12655847" cy="6685241"/>
          </a:xfrm>
          <a:prstGeom prst="rect">
            <a:avLst/>
          </a:prstGeom>
          <a:ln w="9525">
            <a:round/>
          </a:ln>
        </p:spPr>
        <p:txBody>
          <a:bodyPr lIns="91439" tIns="45719" rIns="91439" bIns="45719" anchor="t">
            <a:noAutofit/>
          </a:bodyPr>
          <a:lstStyle/>
          <a:p>
            <a:endParaRPr/>
          </a:p>
        </p:txBody>
      </p:sp>
      <p:sp>
        <p:nvSpPr>
          <p:cNvPr id="40" name="Title Text"/>
          <p:cNvSpPr txBox="1">
            <a:spLocks noGrp="1"/>
          </p:cNvSpPr>
          <p:nvPr>
            <p:ph type="title"/>
          </p:nvPr>
        </p:nvSpPr>
        <p:spPr>
          <a:xfrm>
            <a:off x="1032966" y="2717800"/>
            <a:ext cx="8060513" cy="2438400"/>
          </a:xfrm>
          <a:prstGeom prst="rect">
            <a:avLst/>
          </a:prstGeom>
        </p:spPr>
        <p:txBody>
          <a:bodyPr anchor="b"/>
          <a:lstStyle/>
          <a:p>
            <a:r>
              <a:t>Title Text</a:t>
            </a:r>
          </a:p>
        </p:txBody>
      </p:sp>
      <p:sp>
        <p:nvSpPr>
          <p:cNvPr id="41" name="Body Level One…"/>
          <p:cNvSpPr txBox="1">
            <a:spLocks noGrp="1"/>
          </p:cNvSpPr>
          <p:nvPr>
            <p:ph type="body" sz="quarter" idx="1"/>
          </p:nvPr>
        </p:nvSpPr>
        <p:spPr>
          <a:xfrm>
            <a:off x="1032966" y="5168900"/>
            <a:ext cx="8060513" cy="27559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idx="1"/>
          </p:nvPr>
        </p:nvSpPr>
        <p:spPr>
          <a:xfrm>
            <a:off x="1693385" y="2984500"/>
            <a:ext cx="13953493" cy="5715000"/>
          </a:xfrm>
          <a:prstGeom prst="rect">
            <a:avLst/>
          </a:prstGeom>
        </p:spPr>
        <p:txBody>
          <a:bodyPr/>
          <a:lstStyle>
            <a:lvl1pPr marL="419121" indent="-419121">
              <a:spcBef>
                <a:spcPts val="2801"/>
              </a:spcBef>
              <a:buBlip>
                <a:blip r:embed="rId3"/>
              </a:buBlip>
              <a:defRPr sz="3600"/>
            </a:lvl1pPr>
            <a:lvl2pPr marL="838242" indent="-419121">
              <a:spcBef>
                <a:spcPts val="2801"/>
              </a:spcBef>
              <a:buBlip>
                <a:blip r:embed="rId3"/>
              </a:buBlip>
              <a:defRPr sz="3600"/>
            </a:lvl2pPr>
            <a:lvl3pPr marL="1257363" indent="-419121">
              <a:spcBef>
                <a:spcPts val="2801"/>
              </a:spcBef>
              <a:buBlip>
                <a:blip r:embed="rId3"/>
              </a:buBlip>
              <a:defRPr sz="3600"/>
            </a:lvl3pPr>
            <a:lvl4pPr marL="1676484" indent="-419121">
              <a:spcBef>
                <a:spcPts val="2801"/>
              </a:spcBef>
              <a:buBlip>
                <a:blip r:embed="rId3"/>
              </a:buBlip>
              <a:defRPr sz="3600"/>
            </a:lvl4pPr>
            <a:lvl5pPr marL="2095605" indent="-419121">
              <a:spcBef>
                <a:spcPts val="2801"/>
              </a:spcBef>
              <a:buBlip>
                <a:blip r:embed="rId3"/>
              </a:buBlip>
              <a:defRPr sz="3600"/>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Image"/>
          <p:cNvSpPr>
            <a:spLocks noGrp="1"/>
          </p:cNvSpPr>
          <p:nvPr>
            <p:ph type="pic" sz="quarter" idx="13"/>
          </p:nvPr>
        </p:nvSpPr>
        <p:spPr>
          <a:xfrm>
            <a:off x="8619532" y="4914900"/>
            <a:ext cx="7925043" cy="3955952"/>
          </a:xfrm>
          <a:prstGeom prst="rect">
            <a:avLst/>
          </a:prstGeom>
          <a:ln w="9525">
            <a:round/>
          </a:ln>
        </p:spPr>
        <p:txBody>
          <a:bodyPr lIns="91439" tIns="45719" rIns="91439" bIns="45719" anchor="t">
            <a:noAutofit/>
          </a:bodyPr>
          <a:lstStyle/>
          <a:p>
            <a:endParaRPr/>
          </a:p>
        </p:txBody>
      </p:sp>
      <p:sp>
        <p:nvSpPr>
          <p:cNvPr id="85" name="Image"/>
          <p:cNvSpPr>
            <a:spLocks noGrp="1"/>
          </p:cNvSpPr>
          <p:nvPr>
            <p:ph type="pic" sz="quarter" idx="14"/>
          </p:nvPr>
        </p:nvSpPr>
        <p:spPr>
          <a:xfrm>
            <a:off x="8536825" y="873318"/>
            <a:ext cx="7857308" cy="4150493"/>
          </a:xfrm>
          <a:prstGeom prst="rect">
            <a:avLst/>
          </a:prstGeom>
          <a:ln w="9525">
            <a:round/>
          </a:ln>
        </p:spPr>
        <p:txBody>
          <a:bodyPr lIns="91439" tIns="45719" rIns="91439" bIns="45719" anchor="t">
            <a:noAutofit/>
          </a:bodyPr>
          <a:lstStyle/>
          <a:p>
            <a:endParaRPr/>
          </a:p>
        </p:txBody>
      </p:sp>
      <p:sp>
        <p:nvSpPr>
          <p:cNvPr id="86" name="Image"/>
          <p:cNvSpPr>
            <a:spLocks noGrp="1"/>
          </p:cNvSpPr>
          <p:nvPr>
            <p:ph type="pic" sz="half" idx="15"/>
          </p:nvPr>
        </p:nvSpPr>
        <p:spPr>
          <a:xfrm>
            <a:off x="1235158" y="647700"/>
            <a:ext cx="7519647" cy="8650590"/>
          </a:xfrm>
          <a:prstGeom prst="rect">
            <a:avLst/>
          </a:prstGeom>
          <a:ln w="9525">
            <a:round/>
          </a:ln>
        </p:spPr>
        <p:txBody>
          <a:bodyPr lIns="91439" tIns="45719" rIns="91439" bIns="45719" anchor="t">
            <a:noAutofit/>
          </a:bodyPr>
          <a:lstStyle/>
          <a:p>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Johnny Appleseed"/>
          <p:cNvSpPr txBox="1">
            <a:spLocks noGrp="1"/>
          </p:cNvSpPr>
          <p:nvPr>
            <p:ph type="body" sz="quarter" idx="13"/>
          </p:nvPr>
        </p:nvSpPr>
        <p:spPr>
          <a:xfrm>
            <a:off x="1693385" y="6362701"/>
            <a:ext cx="13953493" cy="471924"/>
          </a:xfrm>
          <a:prstGeom prst="rect">
            <a:avLst/>
          </a:prstGeom>
        </p:spPr>
        <p:txBody>
          <a:bodyPr anchor="t">
            <a:spAutoFit/>
          </a:bodyPr>
          <a:lstStyle>
            <a:lvl1pPr marL="0" indent="0" algn="ctr">
              <a:lnSpc>
                <a:spcPct val="100000"/>
              </a:lnSpc>
              <a:spcBef>
                <a:spcPts val="0"/>
              </a:spcBef>
              <a:buSzTx/>
              <a:buNone/>
              <a:defRPr sz="2400"/>
            </a:lvl1pPr>
          </a:lstStyle>
          <a:p>
            <a:r>
              <a:t>–Johnny Appleseed</a:t>
            </a:r>
          </a:p>
        </p:txBody>
      </p:sp>
      <p:sp>
        <p:nvSpPr>
          <p:cNvPr id="95" name="“Type a quote here.”"/>
          <p:cNvSpPr txBox="1">
            <a:spLocks noGrp="1"/>
          </p:cNvSpPr>
          <p:nvPr>
            <p:ph type="body" sz="quarter" idx="14"/>
          </p:nvPr>
        </p:nvSpPr>
        <p:spPr>
          <a:xfrm>
            <a:off x="1693385" y="4235643"/>
            <a:ext cx="13953493" cy="748923"/>
          </a:xfrm>
          <a:prstGeom prst="rect">
            <a:avLst/>
          </a:prstGeom>
        </p:spPr>
        <p:txBody>
          <a:bodyPr>
            <a:spAutoFit/>
          </a:bodyPr>
          <a:lstStyle>
            <a:lvl1pPr marL="0" indent="0" algn="ctr">
              <a:lnSpc>
                <a:spcPct val="100000"/>
              </a:lnSpc>
              <a:spcBef>
                <a:spcPts val="2400"/>
              </a:spcBef>
              <a:buSzTx/>
              <a:buNone/>
            </a:lvl1pPr>
          </a:lstStyle>
          <a:p>
            <a:r>
              <a:t>“Type a quote here.”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Image"/>
          <p:cNvSpPr>
            <a:spLocks noGrp="1"/>
          </p:cNvSpPr>
          <p:nvPr>
            <p:ph type="pic" idx="13"/>
          </p:nvPr>
        </p:nvSpPr>
        <p:spPr>
          <a:xfrm>
            <a:off x="-1079025" y="-147478"/>
            <a:ext cx="20043918" cy="10587868"/>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693385" y="825500"/>
            <a:ext cx="13953493" cy="810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3"/>
              </a:buBlip>
            </a:lvl1pPr>
            <a:lvl2pPr>
              <a:buBlip>
                <a:blip r:embed="rId13"/>
              </a:buBlip>
            </a:lvl2pPr>
            <a:lvl3pPr>
              <a:buBlip>
                <a:blip r:embed="rId13"/>
              </a:buBlip>
            </a:lvl3pPr>
            <a:lvl4pPr>
              <a:buBlip>
                <a:blip r:embed="rId13"/>
              </a:buBlip>
            </a:lvl4pPr>
            <a:lvl5pPr>
              <a:buBlip>
                <a:blip r:embed="rId13"/>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693385" y="749300"/>
            <a:ext cx="13953493" cy="165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8466203" y="9370619"/>
            <a:ext cx="424795" cy="410369"/>
          </a:xfrm>
          <a:prstGeom prst="rect">
            <a:avLst/>
          </a:prstGeom>
          <a:ln w="12700">
            <a:miter lim="400000"/>
          </a:ln>
        </p:spPr>
        <p:txBody>
          <a:bodyPr wrap="none" lIns="50800" tIns="50800" rIns="50800" bIns="50800" anchor="ctr">
            <a:spAutoFit/>
          </a:bodyPr>
          <a:lstStyle>
            <a:lvl1pPr>
              <a:defRPr sz="20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7" r:id="rId7"/>
    <p:sldLayoutId id="2147483658" r:id="rId8"/>
    <p:sldLayoutId id="2147483659" r:id="rId9"/>
    <p:sldLayoutId id="2147483660" r:id="rId10"/>
  </p:sldLayoutIdLst>
  <p:transition spd="med"/>
  <p:txStyles>
    <p:title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488975"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908096"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1327217"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1746338"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2165459"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2584580"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3003701"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3422822"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3841942" marR="0" indent="-488975" algn="l" defTabSz="584229" rtl="0" latinLnBrk="0">
        <a:lnSpc>
          <a:spcPct val="120000"/>
        </a:lnSpc>
        <a:spcBef>
          <a:spcPts val="3200"/>
        </a:spcBef>
        <a:spcAft>
          <a:spcPts val="0"/>
        </a:spcAft>
        <a:buClrTx/>
        <a:buSzPct val="50000"/>
        <a:buFontTx/>
        <a:buBlip>
          <a:blip r:embed="rId13"/>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11"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23"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35"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46"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57"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68"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80"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92"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t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vangelis-tyros-6xeMf4bg0eA-unsplash.jpg" descr="vangelis-tyros-6xeMf4bg0eA-unsplash.jpg"/>
          <p:cNvPicPr>
            <a:picLocks noGrp="1"/>
          </p:cNvPicPr>
          <p:nvPr>
            <p:ph type="pic" idx="13"/>
          </p:nvPr>
        </p:nvPicPr>
        <p:blipFill>
          <a:blip r:embed="rId2"/>
          <a:stretch>
            <a:fillRect/>
          </a:stretch>
        </p:blipFill>
        <p:spPr>
          <a:xfrm>
            <a:off x="3049714" y="901700"/>
            <a:ext cx="11240833" cy="5654375"/>
          </a:xfrm>
          <a:prstGeom prst="rect">
            <a:avLst/>
          </a:prstGeom>
        </p:spPr>
      </p:pic>
      <p:sp>
        <p:nvSpPr>
          <p:cNvPr id="121" name="Hotel Rating Classifier"/>
          <p:cNvSpPr txBox="1">
            <a:spLocks noGrp="1"/>
          </p:cNvSpPr>
          <p:nvPr>
            <p:ph type="title"/>
          </p:nvPr>
        </p:nvSpPr>
        <p:spPr>
          <a:xfrm>
            <a:off x="1483743" y="7123023"/>
            <a:ext cx="13918697" cy="1231900"/>
          </a:xfrm>
          <a:prstGeom prst="rect">
            <a:avLst/>
          </a:prstGeom>
        </p:spPr>
        <p:txBody>
          <a:bodyPr>
            <a:normAutofit fontScale="90000"/>
          </a:bodyPr>
          <a:lstStyle>
            <a:lvl1pPr defTabSz="566674">
              <a:defRPr sz="7372">
                <a:effectLst>
                  <a:outerShdw blurRad="24638" dist="24638" dir="16200000" rotWithShape="0">
                    <a:srgbClr val="000000">
                      <a:alpha val="34000"/>
                    </a:srgbClr>
                  </a:outerShdw>
                </a:effectLst>
              </a:defRPr>
            </a:lvl1pPr>
          </a:lstStyle>
          <a:p>
            <a:r>
              <a:rPr b="1" dirty="0"/>
              <a:t>Hotel Rating Classifi</a:t>
            </a:r>
            <a:r>
              <a:rPr lang="en-US" b="1" dirty="0"/>
              <a:t>cation (DS-P-147)</a:t>
            </a:r>
            <a:endParaRPr b="1" dirty="0"/>
          </a:p>
        </p:txBody>
      </p:sp>
      <p:sp>
        <p:nvSpPr>
          <p:cNvPr id="122" name="Mentored by:  Karthik Muskula, Dhanyapriya Somasundaram"/>
          <p:cNvSpPr txBox="1">
            <a:spLocks noGrp="1"/>
          </p:cNvSpPr>
          <p:nvPr>
            <p:ph type="body" sz="quarter" idx="1"/>
          </p:nvPr>
        </p:nvSpPr>
        <p:spPr>
          <a:xfrm>
            <a:off x="2432950" y="8204200"/>
            <a:ext cx="12429446" cy="647700"/>
          </a:xfrm>
          <a:prstGeom prst="rect">
            <a:avLst/>
          </a:prstGeom>
        </p:spPr>
        <p:txBody>
          <a:bodyPr>
            <a:normAutofit/>
          </a:bodyPr>
          <a:lstStyle>
            <a:lvl1pPr>
              <a:defRPr sz="2400"/>
            </a:lvl1pPr>
          </a:lstStyle>
          <a:p>
            <a:r>
              <a:rPr sz="2800" b="1" dirty="0"/>
              <a:t>Mentored by:  Karthik Muskula, Dhanyapriya Somasundaram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Vader-Lexicon"/>
          <p:cNvSpPr txBox="1">
            <a:spLocks noGrp="1"/>
          </p:cNvSpPr>
          <p:nvPr>
            <p:ph type="title"/>
          </p:nvPr>
        </p:nvSpPr>
        <p:spPr>
          <a:xfrm>
            <a:off x="150925" y="440427"/>
            <a:ext cx="6819220" cy="1326612"/>
          </a:xfrm>
          <a:prstGeom prst="rect">
            <a:avLst/>
          </a:prstGeom>
        </p:spPr>
        <p:txBody>
          <a:bodyPr/>
          <a:lstStyle/>
          <a:p>
            <a:r>
              <a:rPr dirty="0"/>
              <a:t>Vader-Lexicon</a:t>
            </a:r>
          </a:p>
        </p:txBody>
      </p:sp>
      <p:pic>
        <p:nvPicPr>
          <p:cNvPr id="178" name="Unknown.png" descr="Unknown.png"/>
          <p:cNvPicPr>
            <a:picLocks noChangeAspect="1"/>
          </p:cNvPicPr>
          <p:nvPr/>
        </p:nvPicPr>
        <p:blipFill>
          <a:blip r:embed="rId2"/>
          <a:stretch>
            <a:fillRect/>
          </a:stretch>
        </p:blipFill>
        <p:spPr>
          <a:xfrm>
            <a:off x="8084556" y="723465"/>
            <a:ext cx="6994417" cy="5432556"/>
          </a:xfrm>
          <a:prstGeom prst="rect">
            <a:avLst/>
          </a:prstGeom>
          <a:ln w="12700">
            <a:miter lim="400000"/>
          </a:ln>
        </p:spPr>
      </p:pic>
      <p:pic>
        <p:nvPicPr>
          <p:cNvPr id="179" name="Unknown.png" descr="Unknown.png"/>
          <p:cNvPicPr>
            <a:picLocks noChangeAspect="1"/>
          </p:cNvPicPr>
          <p:nvPr/>
        </p:nvPicPr>
        <p:blipFill>
          <a:blip r:embed="rId3"/>
          <a:stretch>
            <a:fillRect/>
          </a:stretch>
        </p:blipFill>
        <p:spPr>
          <a:xfrm>
            <a:off x="969450" y="1767039"/>
            <a:ext cx="6000695" cy="5826039"/>
          </a:xfrm>
          <a:prstGeom prst="rect">
            <a:avLst/>
          </a:prstGeom>
          <a:ln w="12700">
            <a:miter lim="400000"/>
          </a:ln>
        </p:spPr>
      </p:pic>
      <p:pic>
        <p:nvPicPr>
          <p:cNvPr id="180" name="b.JPG" descr="b.JPG"/>
          <p:cNvPicPr>
            <a:picLocks noChangeAspect="1"/>
          </p:cNvPicPr>
          <p:nvPr/>
        </p:nvPicPr>
        <p:blipFill>
          <a:blip r:embed="rId4"/>
          <a:stretch>
            <a:fillRect/>
          </a:stretch>
        </p:blipFill>
        <p:spPr>
          <a:xfrm>
            <a:off x="5873305" y="6156021"/>
            <a:ext cx="10457153" cy="287411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Unknown.png" descr="Unknown.png"/>
          <p:cNvPicPr>
            <a:picLocks noChangeAspect="1"/>
          </p:cNvPicPr>
          <p:nvPr/>
        </p:nvPicPr>
        <p:blipFill>
          <a:blip r:embed="rId3"/>
          <a:stretch>
            <a:fillRect/>
          </a:stretch>
        </p:blipFill>
        <p:spPr>
          <a:xfrm>
            <a:off x="8044171" y="770414"/>
            <a:ext cx="7000297" cy="5448451"/>
          </a:xfrm>
          <a:prstGeom prst="rect">
            <a:avLst/>
          </a:prstGeom>
          <a:ln w="12700">
            <a:miter lim="400000"/>
          </a:ln>
        </p:spPr>
      </p:pic>
      <p:pic>
        <p:nvPicPr>
          <p:cNvPr id="184" name="Unknown.png" descr="Unknown.png"/>
          <p:cNvPicPr>
            <a:picLocks noChangeAspect="1"/>
          </p:cNvPicPr>
          <p:nvPr/>
        </p:nvPicPr>
        <p:blipFill>
          <a:blip r:embed="rId4"/>
          <a:srcRect l="5343" b="11219"/>
          <a:stretch>
            <a:fillRect/>
          </a:stretch>
        </p:blipFill>
        <p:spPr>
          <a:xfrm>
            <a:off x="1244895" y="1749786"/>
            <a:ext cx="5366242" cy="4937957"/>
          </a:xfrm>
          <a:prstGeom prst="rect">
            <a:avLst/>
          </a:prstGeom>
          <a:ln w="12700">
            <a:miter lim="400000"/>
          </a:ln>
        </p:spPr>
      </p:pic>
      <p:pic>
        <p:nvPicPr>
          <p:cNvPr id="185" name="c.JPG" descr="c.JPG"/>
          <p:cNvPicPr>
            <a:picLocks noChangeAspect="1"/>
          </p:cNvPicPr>
          <p:nvPr/>
        </p:nvPicPr>
        <p:blipFill>
          <a:blip r:embed="rId5"/>
          <a:stretch>
            <a:fillRect/>
          </a:stretch>
        </p:blipFill>
        <p:spPr>
          <a:xfrm>
            <a:off x="6717598" y="6184335"/>
            <a:ext cx="9653441" cy="2798851"/>
          </a:xfrm>
          <a:prstGeom prst="rect">
            <a:avLst/>
          </a:prstGeom>
          <a:ln w="12700">
            <a:miter lim="400000"/>
          </a:ln>
        </p:spPr>
      </p:pic>
      <p:sp>
        <p:nvSpPr>
          <p:cNvPr id="4" name="Vader-Lexicon">
            <a:extLst>
              <a:ext uri="{FF2B5EF4-FFF2-40B4-BE49-F238E27FC236}">
                <a16:creationId xmlns:a16="http://schemas.microsoft.com/office/drawing/2014/main" id="{F9C8406C-3BE4-2BA4-6DE1-E5F2CBCE220E}"/>
              </a:ext>
            </a:extLst>
          </p:cNvPr>
          <p:cNvSpPr txBox="1">
            <a:spLocks noGrp="1"/>
          </p:cNvSpPr>
          <p:nvPr>
            <p:ph type="title"/>
          </p:nvPr>
        </p:nvSpPr>
        <p:spPr>
          <a:xfrm>
            <a:off x="564993" y="423174"/>
            <a:ext cx="6819220" cy="1326612"/>
          </a:xfrm>
          <a:prstGeom prst="rect">
            <a:avLst/>
          </a:prstGeom>
        </p:spPr>
        <p:txBody>
          <a:bodyPr/>
          <a:lstStyle/>
          <a:p>
            <a:r>
              <a:rPr lang="en-US" dirty="0"/>
              <a:t>Opinion</a:t>
            </a:r>
            <a:r>
              <a:rPr dirty="0"/>
              <a:t>-Lexicon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Bi-gram for positive words"/>
          <p:cNvSpPr txBox="1">
            <a:spLocks noGrp="1"/>
          </p:cNvSpPr>
          <p:nvPr>
            <p:ph type="title"/>
          </p:nvPr>
        </p:nvSpPr>
        <p:spPr>
          <a:xfrm>
            <a:off x="7714695" y="926618"/>
            <a:ext cx="4938960" cy="1029129"/>
          </a:xfrm>
          <a:prstGeom prst="rect">
            <a:avLst/>
          </a:prstGeom>
        </p:spPr>
        <p:txBody>
          <a:bodyPr>
            <a:normAutofit fontScale="90000"/>
          </a:bodyPr>
          <a:lstStyle>
            <a:lvl1pPr defTabSz="549148">
              <a:defRPr sz="6392">
                <a:effectLst>
                  <a:outerShdw blurRad="11938" dist="11938" dir="16200000" rotWithShape="0">
                    <a:srgbClr val="000000">
                      <a:alpha val="50000"/>
                    </a:srgbClr>
                  </a:outerShdw>
                </a:effectLst>
              </a:defRPr>
            </a:lvl1pPr>
          </a:lstStyle>
          <a:p>
            <a:r>
              <a:rPr dirty="0"/>
              <a:t>Bi-gram for positive words</a:t>
            </a:r>
          </a:p>
        </p:txBody>
      </p:sp>
      <p:pic>
        <p:nvPicPr>
          <p:cNvPr id="193" name="Unknown.png" descr="Unknown.png"/>
          <p:cNvPicPr>
            <a:picLocks noChangeAspect="1"/>
          </p:cNvPicPr>
          <p:nvPr/>
        </p:nvPicPr>
        <p:blipFill>
          <a:blip r:embed="rId2"/>
          <a:stretch>
            <a:fillRect/>
          </a:stretch>
        </p:blipFill>
        <p:spPr>
          <a:xfrm>
            <a:off x="0" y="558091"/>
            <a:ext cx="7862640" cy="4738528"/>
          </a:xfrm>
          <a:prstGeom prst="rect">
            <a:avLst/>
          </a:prstGeom>
          <a:ln w="12700">
            <a:miter lim="400000"/>
          </a:ln>
        </p:spPr>
      </p:pic>
      <p:sp>
        <p:nvSpPr>
          <p:cNvPr id="3" name="Bi-gram for positive words">
            <a:extLst>
              <a:ext uri="{FF2B5EF4-FFF2-40B4-BE49-F238E27FC236}">
                <a16:creationId xmlns:a16="http://schemas.microsoft.com/office/drawing/2014/main" id="{5B961B5F-9615-DB77-34BB-7C6BBAE71325}"/>
              </a:ext>
            </a:extLst>
          </p:cNvPr>
          <p:cNvSpPr txBox="1">
            <a:spLocks/>
          </p:cNvSpPr>
          <p:nvPr/>
        </p:nvSpPr>
        <p:spPr>
          <a:xfrm>
            <a:off x="2743198" y="7746271"/>
            <a:ext cx="5279366" cy="1449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5000" lnSpcReduction="20000"/>
          </a:bodyPr>
          <a:lstStyle>
            <a:lvl1pPr marL="0" marR="0" indent="0" algn="ctr" defTabSz="549148" rtl="0" latinLnBrk="0">
              <a:lnSpc>
                <a:spcPct val="100000"/>
              </a:lnSpc>
              <a:spcBef>
                <a:spcPts val="0"/>
              </a:spcBef>
              <a:spcAft>
                <a:spcPts val="0"/>
              </a:spcAft>
              <a:buClrTx/>
              <a:buSzTx/>
              <a:buFontTx/>
              <a:buNone/>
              <a:tabLst/>
              <a:defRPr sz="6392" b="0" i="0" u="none" strike="noStrike" cap="none" spc="0" baseline="0">
                <a:solidFill>
                  <a:srgbClr val="BCB08F"/>
                </a:solidFill>
                <a:effectLst>
                  <a:outerShdw blurRad="11938" dist="11938"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dirty="0"/>
              <a:t>Bi-gram for Negative words</a:t>
            </a:r>
          </a:p>
        </p:txBody>
      </p:sp>
      <p:pic>
        <p:nvPicPr>
          <p:cNvPr id="4" name="Unknown.png" descr="Unknown.png">
            <a:extLst>
              <a:ext uri="{FF2B5EF4-FFF2-40B4-BE49-F238E27FC236}">
                <a16:creationId xmlns:a16="http://schemas.microsoft.com/office/drawing/2014/main" id="{7181D1FA-C992-4354-96D4-40022416EA5B}"/>
              </a:ext>
            </a:extLst>
          </p:cNvPr>
          <p:cNvPicPr>
            <a:picLocks noChangeAspect="1"/>
          </p:cNvPicPr>
          <p:nvPr/>
        </p:nvPicPr>
        <p:blipFill>
          <a:blip r:embed="rId3"/>
          <a:stretch>
            <a:fillRect/>
          </a:stretch>
        </p:blipFill>
        <p:spPr>
          <a:xfrm>
            <a:off x="7490409" y="4037163"/>
            <a:ext cx="9244746" cy="556962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c.png" descr="c.png"/>
          <p:cNvPicPr>
            <a:picLocks noChangeAspect="1"/>
          </p:cNvPicPr>
          <p:nvPr/>
        </p:nvPicPr>
        <p:blipFill>
          <a:blip r:embed="rId2"/>
          <a:stretch>
            <a:fillRect/>
          </a:stretch>
        </p:blipFill>
        <p:spPr>
          <a:xfrm>
            <a:off x="6718753" y="4876799"/>
            <a:ext cx="9728712" cy="4195579"/>
          </a:xfrm>
          <a:prstGeom prst="rect">
            <a:avLst/>
          </a:prstGeom>
          <a:ln w="12700">
            <a:miter lim="400000"/>
          </a:ln>
        </p:spPr>
      </p:pic>
      <p:pic>
        <p:nvPicPr>
          <p:cNvPr id="204" name="a.png" descr="a.png"/>
          <p:cNvPicPr>
            <a:picLocks noChangeAspect="1"/>
          </p:cNvPicPr>
          <p:nvPr/>
        </p:nvPicPr>
        <p:blipFill>
          <a:blip r:embed="rId3"/>
          <a:stretch>
            <a:fillRect/>
          </a:stretch>
        </p:blipFill>
        <p:spPr>
          <a:xfrm>
            <a:off x="781236" y="681222"/>
            <a:ext cx="9466945" cy="4082690"/>
          </a:xfrm>
          <a:prstGeom prst="rect">
            <a:avLst/>
          </a:prstGeom>
          <a:ln w="12700">
            <a:miter lim="400000"/>
          </a:ln>
        </p:spPr>
      </p:pic>
      <p:sp>
        <p:nvSpPr>
          <p:cNvPr id="2" name="Bi-gram for positive words">
            <a:extLst>
              <a:ext uri="{FF2B5EF4-FFF2-40B4-BE49-F238E27FC236}">
                <a16:creationId xmlns:a16="http://schemas.microsoft.com/office/drawing/2014/main" id="{C88DBA61-7B94-F082-C5D4-DB834AD9D238}"/>
              </a:ext>
            </a:extLst>
          </p:cNvPr>
          <p:cNvSpPr txBox="1">
            <a:spLocks noGrp="1"/>
          </p:cNvSpPr>
          <p:nvPr>
            <p:ph type="title"/>
          </p:nvPr>
        </p:nvSpPr>
        <p:spPr>
          <a:xfrm>
            <a:off x="10248181" y="857607"/>
            <a:ext cx="4938960" cy="1029129"/>
          </a:xfrm>
          <a:prstGeom prst="rect">
            <a:avLst/>
          </a:prstGeom>
        </p:spPr>
        <p:txBody>
          <a:bodyPr>
            <a:normAutofit fontScale="90000"/>
          </a:bodyPr>
          <a:lstStyle>
            <a:lvl1pPr defTabSz="549148">
              <a:defRPr sz="6392">
                <a:effectLst>
                  <a:outerShdw blurRad="11938" dist="11938" dir="16200000" rotWithShape="0">
                    <a:srgbClr val="000000">
                      <a:alpha val="50000"/>
                    </a:srgbClr>
                  </a:outerShdw>
                </a:effectLst>
              </a:defRPr>
            </a:lvl1pPr>
          </a:lstStyle>
          <a:p>
            <a:r>
              <a:rPr lang="en-US" dirty="0"/>
              <a:t>Word Cloud</a:t>
            </a:r>
            <a:r>
              <a:rPr dirty="0"/>
              <a:t> for </a:t>
            </a:r>
            <a:r>
              <a:rPr lang="en-US" dirty="0"/>
              <a:t>P</a:t>
            </a:r>
            <a:r>
              <a:rPr dirty="0"/>
              <a:t>ositive words</a:t>
            </a:r>
          </a:p>
        </p:txBody>
      </p:sp>
      <p:sp>
        <p:nvSpPr>
          <p:cNvPr id="3" name="Bi-gram for positive words">
            <a:extLst>
              <a:ext uri="{FF2B5EF4-FFF2-40B4-BE49-F238E27FC236}">
                <a16:creationId xmlns:a16="http://schemas.microsoft.com/office/drawing/2014/main" id="{7A526436-0552-262A-02D1-5BBA3042E694}"/>
              </a:ext>
            </a:extLst>
          </p:cNvPr>
          <p:cNvSpPr txBox="1">
            <a:spLocks/>
          </p:cNvSpPr>
          <p:nvPr/>
        </p:nvSpPr>
        <p:spPr>
          <a:xfrm>
            <a:off x="2198512" y="7753975"/>
            <a:ext cx="4658264" cy="1431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2500" lnSpcReduction="20000"/>
          </a:bodyPr>
          <a:lstStyle>
            <a:lvl1pPr marL="0" marR="0" indent="0" algn="ctr" defTabSz="549148" rtl="0" latinLnBrk="0">
              <a:lnSpc>
                <a:spcPct val="100000"/>
              </a:lnSpc>
              <a:spcBef>
                <a:spcPts val="0"/>
              </a:spcBef>
              <a:spcAft>
                <a:spcPts val="0"/>
              </a:spcAft>
              <a:buClrTx/>
              <a:buSzTx/>
              <a:buFontTx/>
              <a:buNone/>
              <a:tabLst/>
              <a:defRPr sz="6392" b="0" i="0" u="none" strike="noStrike" cap="none" spc="0" baseline="0">
                <a:solidFill>
                  <a:srgbClr val="BCB08F"/>
                </a:solidFill>
                <a:effectLst>
                  <a:outerShdw blurRad="11938" dist="11938"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dirty="0"/>
              <a:t>Word Cloud for Negative words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ord Cloud (all reviews)"/>
          <p:cNvSpPr txBox="1">
            <a:spLocks noGrp="1"/>
          </p:cNvSpPr>
          <p:nvPr>
            <p:ph type="title"/>
          </p:nvPr>
        </p:nvSpPr>
        <p:spPr>
          <a:xfrm>
            <a:off x="903775" y="539840"/>
            <a:ext cx="11287853" cy="1180040"/>
          </a:xfrm>
          <a:prstGeom prst="rect">
            <a:avLst/>
          </a:prstGeom>
        </p:spPr>
        <p:txBody>
          <a:bodyPr>
            <a:normAutofit fontScale="90000"/>
          </a:bodyPr>
          <a:lstStyle/>
          <a:p>
            <a:r>
              <a:rPr lang="en-US" dirty="0"/>
              <a:t>Most Positive(Best) Review(18917)</a:t>
            </a:r>
            <a:endParaRPr dirty="0"/>
          </a:p>
        </p:txBody>
      </p:sp>
      <p:sp>
        <p:nvSpPr>
          <p:cNvPr id="4" name="TextBox 3">
            <a:extLst>
              <a:ext uri="{FF2B5EF4-FFF2-40B4-BE49-F238E27FC236}">
                <a16:creationId xmlns:a16="http://schemas.microsoft.com/office/drawing/2014/main" id="{D7C353C2-3835-F6EF-7309-816B5E1F2076}"/>
              </a:ext>
            </a:extLst>
          </p:cNvPr>
          <p:cNvSpPr txBox="1"/>
          <p:nvPr/>
        </p:nvSpPr>
        <p:spPr>
          <a:xfrm>
            <a:off x="903775" y="1597637"/>
            <a:ext cx="15365644" cy="74276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400" dirty="0">
                <a:solidFill>
                  <a:srgbClr val="080808">
                    <a:alpha val="80000"/>
                  </a:srgbClr>
                </a:solidFill>
              </a:rPr>
              <a:t>ocean blue excellent resort, boyfriend mid-20__Ç_é_ stayed ocean blue 6 days week </a:t>
            </a:r>
            <a:r>
              <a:rPr lang="en-US" sz="1400" dirty="0" err="1">
                <a:solidFill>
                  <a:srgbClr val="080808">
                    <a:alpha val="80000"/>
                  </a:srgbClr>
                </a:solidFill>
              </a:rPr>
              <a:t>june</a:t>
            </a:r>
            <a:r>
              <a:rPr lang="en-US" sz="1400" dirty="0">
                <a:solidFill>
                  <a:srgbClr val="080808">
                    <a:alpha val="80000"/>
                  </a:srgbClr>
                </a:solidFill>
              </a:rPr>
              <a:t>, awesome time relaxation beach ocean fruity frosty drinks, booked trip left read ocean blue reviews faithfully, little concerned negative reviews figured we__</a:t>
            </a:r>
            <a:r>
              <a:rPr lang="en-US" sz="1400" dirty="0" err="1">
                <a:solidFill>
                  <a:srgbClr val="080808">
                    <a:alpha val="80000"/>
                  </a:srgbClr>
                </a:solidFill>
              </a:rPr>
              <a:t>Ç_éö</a:t>
            </a:r>
            <a:r>
              <a:rPr lang="en-US" sz="1400" dirty="0">
                <a:solidFill>
                  <a:srgbClr val="080808">
                    <a:alpha val="80000"/>
                  </a:srgbClr>
                </a:solidFill>
              </a:rPr>
              <a:t>, think value ocean blue excellent booked hotel apple flight separately usa3000 ocean blue 57 day, reading reviews main complaints time food friendliness staff, travelers generally pretty happy hotel/grounds pools/beach rooms drinks, thing like note future ocean blue-goers all-inclusive travelers general all-inclusive resorts generally masses, tropical locale pretty inexpensive generally newer clean food drinks you__</a:t>
            </a:r>
            <a:r>
              <a:rPr lang="en-US" sz="1400" dirty="0" err="1">
                <a:solidFill>
                  <a:srgbClr val="080808">
                    <a:alpha val="80000"/>
                  </a:srgbClr>
                </a:solidFill>
              </a:rPr>
              <a:t>Ç_éö</a:t>
            </a:r>
            <a:r>
              <a:rPr lang="en-US" sz="1400" dirty="0">
                <a:solidFill>
                  <a:srgbClr val="080808">
                    <a:alpha val="80000"/>
                  </a:srgbClr>
                </a:solidFill>
              </a:rPr>
              <a:t> basic </a:t>
            </a:r>
            <a:r>
              <a:rPr lang="en-US" sz="1400" dirty="0" err="1">
                <a:solidFill>
                  <a:srgbClr val="080808">
                    <a:alpha val="80000"/>
                  </a:srgbClr>
                </a:solidFill>
              </a:rPr>
              <a:t>tgi</a:t>
            </a:r>
            <a:r>
              <a:rPr lang="en-US" sz="1400" dirty="0">
                <a:solidFill>
                  <a:srgbClr val="080808">
                    <a:alpha val="80000"/>
                  </a:srgbClr>
                </a:solidFill>
              </a:rPr>
              <a:t> </a:t>
            </a:r>
            <a:r>
              <a:rPr lang="en-US" sz="1400" dirty="0" err="1">
                <a:solidFill>
                  <a:srgbClr val="080808">
                    <a:alpha val="80000"/>
                  </a:srgbClr>
                </a:solidFill>
              </a:rPr>
              <a:t>friday</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_/outback/olive garden/</a:t>
            </a:r>
            <a:r>
              <a:rPr lang="en-US" sz="1400" dirty="0" err="1">
                <a:solidFill>
                  <a:srgbClr val="080808">
                    <a:alpha val="80000"/>
                  </a:srgbClr>
                </a:solidFill>
              </a:rPr>
              <a:t>etc</a:t>
            </a:r>
            <a:r>
              <a:rPr lang="en-US" sz="1400" dirty="0">
                <a:solidFill>
                  <a:srgbClr val="080808">
                    <a:alpha val="80000"/>
                  </a:srgbClr>
                </a:solidFill>
              </a:rPr>
              <a:t>, decent food price somewhat mass-produced, you__</a:t>
            </a:r>
            <a:r>
              <a:rPr lang="en-US" sz="1400" dirty="0" err="1">
                <a:solidFill>
                  <a:srgbClr val="080808">
                    <a:alpha val="80000"/>
                  </a:srgbClr>
                </a:solidFill>
              </a:rPr>
              <a:t>Ç_éÈe</a:t>
            </a:r>
            <a:r>
              <a:rPr lang="en-US" sz="1400" dirty="0">
                <a:solidFill>
                  <a:srgbClr val="080808">
                    <a:alpha val="80000"/>
                  </a:srgbClr>
                </a:solidFill>
              </a:rPr>
              <a:t> paying night hotel beach food alcohol activities you__</a:t>
            </a:r>
            <a:r>
              <a:rPr lang="en-US" sz="1400" dirty="0" err="1">
                <a:solidFill>
                  <a:srgbClr val="080808">
                    <a:alpha val="80000"/>
                  </a:srgbClr>
                </a:solidFill>
              </a:rPr>
              <a:t>Ç_éö</a:t>
            </a:r>
            <a:r>
              <a:rPr lang="en-US" sz="1400" dirty="0">
                <a:solidFill>
                  <a:srgbClr val="080808">
                    <a:alpha val="80000"/>
                  </a:srgbClr>
                </a:solidFill>
              </a:rPr>
              <a:t> paying nice meal high-end restaurant, saying goes pay not expect </a:t>
            </a:r>
            <a:r>
              <a:rPr lang="en-US" sz="1400" dirty="0" err="1">
                <a:solidFill>
                  <a:srgbClr val="080808">
                    <a:alpha val="80000"/>
                  </a:srgbClr>
                </a:solidFill>
              </a:rPr>
              <a:t>morton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steakhouse meals not paying, advice i__Ç_é_x0096_ sure you__</a:t>
            </a:r>
            <a:r>
              <a:rPr lang="en-US" sz="1400" dirty="0" err="1">
                <a:solidFill>
                  <a:srgbClr val="080808">
                    <a:alpha val="80000"/>
                  </a:srgbClr>
                </a:solidFill>
              </a:rPr>
              <a:t>Ç_éêl</a:t>
            </a:r>
            <a:r>
              <a:rPr lang="en-US" sz="1400" dirty="0">
                <a:solidFill>
                  <a:srgbClr val="080808">
                    <a:alpha val="80000"/>
                  </a:srgbClr>
                </a:solidFill>
              </a:rPr>
              <a:t> enjoy </a:t>
            </a:r>
            <a:r>
              <a:rPr lang="en-US" sz="1400" dirty="0" err="1">
                <a:solidFill>
                  <a:srgbClr val="080808">
                    <a:alpha val="80000"/>
                  </a:srgbClr>
                </a:solidFill>
              </a:rPr>
              <a:t>review__Ç</a:t>
            </a:r>
            <a:r>
              <a:rPr lang="en-US" sz="1400" dirty="0">
                <a:solidFill>
                  <a:srgbClr val="080808">
                    <a:alpha val="80000"/>
                  </a:srgbClr>
                </a:solidFill>
              </a:rPr>
              <a:t> </a:t>
            </a:r>
            <a:r>
              <a:rPr lang="en-US" sz="1400" dirty="0" err="1">
                <a:solidFill>
                  <a:srgbClr val="080808">
                    <a:alpha val="80000"/>
                  </a:srgbClr>
                </a:solidFill>
              </a:rPr>
              <a:t>br</a:t>
            </a:r>
            <a:r>
              <a:rPr lang="en-US" sz="1400" dirty="0">
                <a:solidFill>
                  <a:srgbClr val="080808">
                    <a:alpha val="80000"/>
                  </a:srgbClr>
                </a:solidFill>
              </a:rPr>
              <a:t>/ flew usa3000 </a:t>
            </a:r>
            <a:r>
              <a:rPr lang="en-US" sz="1400" dirty="0" err="1">
                <a:solidFill>
                  <a:srgbClr val="080808">
                    <a:alpha val="80000"/>
                  </a:srgbClr>
                </a:solidFill>
              </a:rPr>
              <a:t>punta</a:t>
            </a:r>
            <a:r>
              <a:rPr lang="en-US" sz="1400" dirty="0">
                <a:solidFill>
                  <a:srgbClr val="080808">
                    <a:alpha val="80000"/>
                  </a:srgbClr>
                </a:solidFill>
              </a:rPr>
              <a:t> </a:t>
            </a:r>
            <a:r>
              <a:rPr lang="en-US" sz="1400" dirty="0" err="1">
                <a:solidFill>
                  <a:srgbClr val="080808">
                    <a:alpha val="80000"/>
                  </a:srgbClr>
                </a:solidFill>
              </a:rPr>
              <a:t>cana</a:t>
            </a:r>
            <a:r>
              <a:rPr lang="en-US" sz="1400" dirty="0">
                <a:solidFill>
                  <a:srgbClr val="080808">
                    <a:alpha val="80000"/>
                  </a:srgbClr>
                </a:solidFill>
              </a:rPr>
              <a:t> </a:t>
            </a:r>
            <a:r>
              <a:rPr lang="en-US" sz="1400" dirty="0" err="1">
                <a:solidFill>
                  <a:srgbClr val="080808">
                    <a:alpha val="80000"/>
                  </a:srgbClr>
                </a:solidFill>
              </a:rPr>
              <a:t>monday</a:t>
            </a:r>
            <a:r>
              <a:rPr lang="en-US" sz="1400" dirty="0">
                <a:solidFill>
                  <a:srgbClr val="080808">
                    <a:alpha val="80000"/>
                  </a:srgbClr>
                </a:solidFill>
              </a:rPr>
              <a:t> morning fairly uneventful pc airport pretty unique, thing not believe luggage people taking beach vacation, </a:t>
            </a:r>
            <a:r>
              <a:rPr lang="en-US" sz="1400" dirty="0" err="1">
                <a:solidFill>
                  <a:srgbClr val="080808">
                    <a:alpha val="80000"/>
                  </a:srgbClr>
                </a:solidFill>
              </a:rPr>
              <a:t>agghhh</a:t>
            </a:r>
            <a:r>
              <a:rPr lang="en-US" sz="1400" dirty="0">
                <a:solidFill>
                  <a:srgbClr val="080808">
                    <a:alpha val="80000"/>
                  </a:srgbClr>
                </a:solidFill>
              </a:rPr>
              <a:t>, took bags easy past bag vultures apple rep pointed bus, took hour ocean blue 3 quick hotel stops liked chance hotels, arrival able check early noon mentioned emailed request upper-level pool-view room desk rep. happily accommodated apple villa 5, smile ask check-in rep__</a:t>
            </a:r>
            <a:r>
              <a:rPr lang="en-US" sz="1400" dirty="0" err="1">
                <a:solidFill>
                  <a:srgbClr val="080808">
                    <a:alpha val="80000"/>
                  </a:srgbClr>
                </a:solidFill>
              </a:rPr>
              <a:t>Ç_é</a:t>
            </a:r>
            <a:r>
              <a:rPr lang="en-US" sz="1400" dirty="0">
                <a:solidFill>
                  <a:srgbClr val="080808">
                    <a:alpha val="80000"/>
                  </a:srgbClr>
                </a:solidFill>
              </a:rPr>
              <a:t>_ day right away not sure difference pleasant, walked bags room gave mini-tour, lobby resort grounds pools, looked wonderful clean definitely kept, no evidence construction lobby, arrived room just like pictures pretty basic beer soda water fridge beach towels bed air lights bright brought lightbulbs recommended did not need think ta pretty followed advice rooms lit, left maid 1 2 day given requested amounts beer water </a:t>
            </a:r>
            <a:r>
              <a:rPr lang="en-US" sz="1400" dirty="0" err="1">
                <a:solidFill>
                  <a:srgbClr val="080808">
                    <a:alpha val="80000"/>
                  </a:srgbClr>
                </a:solidFill>
              </a:rPr>
              <a:t>i</a:t>
            </a:r>
            <a:r>
              <a:rPr lang="en-US" sz="1400" dirty="0">
                <a:solidFill>
                  <a:srgbClr val="080808">
                    <a:alpha val="80000"/>
                  </a:srgbClr>
                </a:solidFill>
              </a:rPr>
              <a:t>__</a:t>
            </a:r>
            <a:r>
              <a:rPr lang="en-US" sz="1400" dirty="0" err="1">
                <a:solidFill>
                  <a:srgbClr val="080808">
                    <a:alpha val="80000"/>
                  </a:srgbClr>
                </a:solidFill>
              </a:rPr>
              <a:t>Ç_éö</a:t>
            </a:r>
            <a:r>
              <a:rPr lang="en-US" sz="1400" dirty="0">
                <a:solidFill>
                  <a:srgbClr val="080808">
                    <a:alpha val="80000"/>
                  </a:srgbClr>
                </a:solidFill>
              </a:rPr>
              <a:t> written post-it, room safe boyfriend left </a:t>
            </a:r>
            <a:r>
              <a:rPr lang="en-US" sz="1400" dirty="0" err="1">
                <a:solidFill>
                  <a:srgbClr val="080808">
                    <a:alpha val="80000"/>
                  </a:srgbClr>
                </a:solidFill>
              </a:rPr>
              <a:t>ipod</a:t>
            </a:r>
            <a:r>
              <a:rPr lang="en-US" sz="1400" dirty="0">
                <a:solidFill>
                  <a:srgbClr val="080808">
                    <a:alpha val="80000"/>
                  </a:srgbClr>
                </a:solidFill>
              </a:rPr>
              <a:t> clock dresser times money locked suitcases just case, did not use safe, problem shower pressure hot water showered 7:30pm night, mentioned rooms aging having read ta noticed things not notice not big deal agree look nice, think scuffs walls people lugging huge pieces luggage room, served purpose great view, thing note power goes times day reset air conditioner card clocks usually afternoon, little musty expected tropical climate, change thing room fluffier towels, love fluffy hotel towels pools great, clean, usually went 6pm evening dip warm feel nice time, preferred quieter blue pool, yellow pool fun going activity-oriented did participate cocktail making competition fun, noticed lots shaded chairs pools went breakfast 9am wonderful, shaded spot sit sun day, low season lots chairs shaded spots day, seaweed expected water floating said no seaweed pc </a:t>
            </a:r>
            <a:r>
              <a:rPr lang="en-US" sz="1400" dirty="0" err="1">
                <a:solidFill>
                  <a:srgbClr val="080808">
                    <a:alpha val="80000"/>
                  </a:srgbClr>
                </a:solidFill>
              </a:rPr>
              <a:t>pdc</a:t>
            </a:r>
            <a:r>
              <a:rPr lang="en-US" sz="1400" dirty="0">
                <a:solidFill>
                  <a:srgbClr val="080808">
                    <a:alpha val="80000"/>
                  </a:srgbClr>
                </a:solidFill>
              </a:rPr>
              <a:t> </a:t>
            </a:r>
            <a:r>
              <a:rPr lang="en-US" sz="1400" dirty="0" err="1">
                <a:solidFill>
                  <a:srgbClr val="080808">
                    <a:alpha val="80000"/>
                  </a:srgbClr>
                </a:solidFill>
              </a:rPr>
              <a:t>mexico</a:t>
            </a:r>
            <a:r>
              <a:rPr lang="en-US" sz="1400" dirty="0">
                <a:solidFill>
                  <a:srgbClr val="080808">
                    <a:alpha val="80000"/>
                  </a:srgbClr>
                </a:solidFill>
              </a:rPr>
              <a:t>, fine sand not hot, walked 2 miles way hotel beach definitely cleanest seaweed-wise, water refreshing, beach vendors huts bug bargained little rum shirts did not want waste time, i__Ç_é_x0096_ not big bargaining frankly little annoyed, trinkets pretty dollar store items offer like 30, beach bar blast, </a:t>
            </a:r>
            <a:r>
              <a:rPr lang="en-US" sz="1400" dirty="0" err="1">
                <a:solidFill>
                  <a:srgbClr val="080808">
                    <a:alpha val="80000"/>
                  </a:srgbClr>
                </a:solidFill>
              </a:rPr>
              <a:t>carlos</a:t>
            </a:r>
            <a:r>
              <a:rPr lang="en-US" sz="1400" dirty="0">
                <a:solidFill>
                  <a:srgbClr val="080808">
                    <a:alpha val="80000"/>
                  </a:srgbClr>
                </a:solidFill>
              </a:rPr>
              <a:t> </a:t>
            </a:r>
            <a:r>
              <a:rPr lang="en-US" sz="1400" dirty="0" err="1">
                <a:solidFill>
                  <a:srgbClr val="080808">
                    <a:alpha val="80000"/>
                  </a:srgbClr>
                </a:solidFill>
              </a:rPr>
              <a:t>omar</a:t>
            </a:r>
            <a:r>
              <a:rPr lang="en-US" sz="1400" dirty="0">
                <a:solidFill>
                  <a:srgbClr val="080808">
                    <a:alpha val="80000"/>
                  </a:srgbClr>
                </a:solidFill>
              </a:rPr>
              <a:t> awesome make sure know care smile fun meeting people having drinks afternoon, plenty top-shelf liquor just ask, favorite drinks blue </a:t>
            </a:r>
            <a:r>
              <a:rPr lang="en-US" sz="1400" dirty="0" err="1">
                <a:solidFill>
                  <a:srgbClr val="080808">
                    <a:alpha val="80000"/>
                  </a:srgbClr>
                </a:solidFill>
              </a:rPr>
              <a:t>hawaiian</a:t>
            </a:r>
            <a:r>
              <a:rPr lang="en-US" sz="1400" dirty="0">
                <a:solidFill>
                  <a:srgbClr val="080808">
                    <a:alpha val="80000"/>
                  </a:srgbClr>
                </a:solidFill>
              </a:rPr>
              <a:t> malibu </a:t>
            </a:r>
            <a:r>
              <a:rPr lang="en-US" sz="1400" dirty="0" err="1">
                <a:solidFill>
                  <a:srgbClr val="080808">
                    <a:alpha val="80000"/>
                  </a:srgbClr>
                </a:solidFill>
              </a:rPr>
              <a:t>absolut</a:t>
            </a:r>
            <a:r>
              <a:rPr lang="en-US" sz="1400" dirty="0">
                <a:solidFill>
                  <a:srgbClr val="080808">
                    <a:alpha val="80000"/>
                  </a:srgbClr>
                </a:solidFill>
              </a:rPr>
              <a:t> lemonade </a:t>
            </a:r>
            <a:r>
              <a:rPr lang="en-US" sz="1400" dirty="0" err="1">
                <a:solidFill>
                  <a:srgbClr val="080808">
                    <a:alpha val="80000"/>
                  </a:srgbClr>
                </a:solidFill>
              </a:rPr>
              <a:t>miami</a:t>
            </a:r>
            <a:r>
              <a:rPr lang="en-US" sz="1400" dirty="0">
                <a:solidFill>
                  <a:srgbClr val="080808">
                    <a:alpha val="80000"/>
                  </a:srgbClr>
                </a:solidFill>
              </a:rPr>
              <a:t> vice ask blended, hotel/grounds read, beautiful tropical, loved layout, wanderings went resorts ocean blue definitely nicest looking definitely best pools saw, did not like </a:t>
            </a:r>
            <a:r>
              <a:rPr lang="en-US" sz="1400" dirty="0" err="1">
                <a:solidFill>
                  <a:srgbClr val="080808">
                    <a:alpha val="80000"/>
                  </a:srgbClr>
                </a:solidFill>
              </a:rPr>
              <a:t>hotels__Ç</a:t>
            </a:r>
            <a:r>
              <a:rPr lang="en-US" sz="1400" dirty="0">
                <a:solidFill>
                  <a:srgbClr val="080808">
                    <a:alpha val="80000"/>
                  </a:srgbClr>
                </a:solidFill>
              </a:rPr>
              <a:t> layouts, ocean blue just villas pools middle restaurants/lobby beach perfect, used shuttle walk lobby beach 5-7 minutes much-needed continuous eating drinking restaurants/food breakfast main buffet enjoyed morning, omelet line moves quickly yummy fresh squeezed juice not miss treats, breakfast sweet breads bacon good, </a:t>
            </a:r>
            <a:r>
              <a:rPr lang="en-US" sz="1400" dirty="0" err="1">
                <a:solidFill>
                  <a:srgbClr val="080808">
                    <a:alpha val="80000"/>
                  </a:srgbClr>
                </a:solidFill>
              </a:rPr>
              <a:t>didn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really try stuff buffet line middle grilled pineapple banana tasty, mimosa bar nice, lunch twice beach buffet basic food really liked paella it__</a:t>
            </a:r>
            <a:r>
              <a:rPr lang="en-US" sz="1400" dirty="0" err="1">
                <a:solidFill>
                  <a:srgbClr val="080808">
                    <a:alpha val="80000"/>
                  </a:srgbClr>
                </a:solidFill>
              </a:rPr>
              <a:t>Ç_é</a:t>
            </a:r>
            <a:r>
              <a:rPr lang="en-US" sz="1400" dirty="0">
                <a:solidFill>
                  <a:srgbClr val="080808">
                    <a:alpha val="80000"/>
                  </a:srgbClr>
                </a:solidFill>
              </a:rPr>
              <a:t>_ good quick lunch eat beach, enjoyed main buffet really excellent pizza mini-sandwiches rolls meat carving station tried little pasta/rice dishes tasty, day lunch dish called no joke </a:t>
            </a:r>
            <a:r>
              <a:rPr lang="en-US" sz="1400" dirty="0" err="1">
                <a:solidFill>
                  <a:srgbClr val="080808">
                    <a:alpha val="80000"/>
                  </a:srgbClr>
                </a:solidFill>
              </a:rPr>
              <a:t>boy__Ç</a:t>
            </a:r>
            <a:r>
              <a:rPr lang="en-US" sz="1400" dirty="0">
                <a:solidFill>
                  <a:srgbClr val="080808">
                    <a:alpha val="80000"/>
                  </a:srgbClr>
                </a:solidFill>
              </a:rPr>
              <a:t>, looked like burrito sauce, no idea knows enlighten, took picture little sign saying thought funny, not big fan </a:t>
            </a:r>
            <a:r>
              <a:rPr lang="en-US" sz="1400" dirty="0" err="1">
                <a:solidFill>
                  <a:srgbClr val="080808">
                    <a:alpha val="80000"/>
                  </a:srgbClr>
                </a:solidFill>
              </a:rPr>
              <a:t>dominican</a:t>
            </a:r>
            <a:r>
              <a:rPr lang="en-US" sz="1400" dirty="0">
                <a:solidFill>
                  <a:srgbClr val="080808">
                    <a:alpha val="80000"/>
                  </a:srgbClr>
                </a:solidFill>
              </a:rPr>
              <a:t> desserts general kind plain tasting strong sweet tooth, mike__</a:t>
            </a:r>
            <a:r>
              <a:rPr lang="en-US" sz="1400" dirty="0" err="1">
                <a:solidFill>
                  <a:srgbClr val="080808">
                    <a:alpha val="80000"/>
                  </a:srgbClr>
                </a:solidFill>
              </a:rPr>
              <a:t>Ç_é</a:t>
            </a:r>
            <a:r>
              <a:rPr lang="en-US" sz="1400" dirty="0">
                <a:solidFill>
                  <a:srgbClr val="080808">
                    <a:alpha val="80000"/>
                  </a:srgbClr>
                </a:solidFill>
              </a:rPr>
              <a:t>_ coffee excellent frozen coffee drinks wonderful, did not really like desserts macaroons cornflake/sugar mounds mike__</a:t>
            </a:r>
            <a:r>
              <a:rPr lang="en-US" sz="1400" dirty="0" err="1">
                <a:solidFill>
                  <a:srgbClr val="080808">
                    <a:alpha val="80000"/>
                  </a:srgbClr>
                </a:solidFill>
              </a:rPr>
              <a:t>Ç_é</a:t>
            </a:r>
            <a:r>
              <a:rPr lang="en-US" sz="1400" dirty="0">
                <a:solidFill>
                  <a:srgbClr val="080808">
                    <a:alpha val="80000"/>
                  </a:srgbClr>
                </a:solidFill>
              </a:rPr>
              <a:t>_, cute atmosphere, tried 5 free la carte__</a:t>
            </a:r>
            <a:r>
              <a:rPr lang="en-US" sz="1400" dirty="0" err="1">
                <a:solidFill>
                  <a:srgbClr val="080808">
                    <a:alpha val="80000"/>
                  </a:srgbClr>
                </a:solidFill>
              </a:rPr>
              <a:t>Ç_é</a:t>
            </a:r>
            <a:r>
              <a:rPr lang="en-US" sz="1400" dirty="0">
                <a:solidFill>
                  <a:srgbClr val="080808">
                    <a:alpha val="80000"/>
                  </a:srgbClr>
                </a:solidFill>
              </a:rPr>
              <a:t>_, </a:t>
            </a:r>
            <a:r>
              <a:rPr lang="en-US" sz="1400" dirty="0" err="1">
                <a:solidFill>
                  <a:srgbClr val="080808">
                    <a:alpha val="80000"/>
                  </a:srgbClr>
                </a:solidFill>
              </a:rPr>
              <a:t>caribbean</a:t>
            </a:r>
            <a:r>
              <a:rPr lang="en-US" sz="1400" dirty="0">
                <a:solidFill>
                  <a:srgbClr val="080808">
                    <a:alpha val="80000"/>
                  </a:srgbClr>
                </a:solidFill>
              </a:rPr>
              <a:t> grill beach buffet day favorite filet </a:t>
            </a:r>
            <a:r>
              <a:rPr lang="en-US" sz="1400" dirty="0" err="1">
                <a:solidFill>
                  <a:srgbClr val="080808">
                    <a:alpha val="80000"/>
                  </a:srgbClr>
                </a:solidFill>
              </a:rPr>
              <a:t>sooo</a:t>
            </a:r>
            <a:r>
              <a:rPr lang="en-US" sz="1400" dirty="0">
                <a:solidFill>
                  <a:srgbClr val="080808">
                    <a:alpha val="80000"/>
                  </a:srgbClr>
                </a:solidFill>
              </a:rPr>
              <a:t> good fried plantains pork cheese, </a:t>
            </a:r>
            <a:r>
              <a:rPr lang="en-US" sz="1400" dirty="0" err="1">
                <a:solidFill>
                  <a:srgbClr val="080808">
                    <a:alpha val="80000"/>
                  </a:srgbClr>
                </a:solidFill>
              </a:rPr>
              <a:t>dominican</a:t>
            </a:r>
            <a:r>
              <a:rPr lang="en-US" sz="1400" dirty="0">
                <a:solidFill>
                  <a:srgbClr val="080808">
                    <a:alpha val="80000"/>
                  </a:srgbClr>
                </a:solidFill>
              </a:rPr>
              <a:t> 2nd good beef garlic shrimp service especially outstanding, </a:t>
            </a:r>
            <a:r>
              <a:rPr lang="en-US" sz="1400" dirty="0" err="1">
                <a:solidFill>
                  <a:srgbClr val="080808">
                    <a:alpha val="80000"/>
                  </a:srgbClr>
                </a:solidFill>
              </a:rPr>
              <a:t>italian</a:t>
            </a:r>
            <a:r>
              <a:rPr lang="en-US" sz="1400" dirty="0">
                <a:solidFill>
                  <a:srgbClr val="080808">
                    <a:alpha val="80000"/>
                  </a:srgbClr>
                </a:solidFill>
              </a:rPr>
              <a:t> 3rd good chicken loved little antipasto bar, compare olive garden, </a:t>
            </a:r>
            <a:r>
              <a:rPr lang="en-US" sz="1400" dirty="0" err="1">
                <a:solidFill>
                  <a:srgbClr val="080808">
                    <a:alpha val="80000"/>
                  </a:srgbClr>
                </a:solidFill>
              </a:rPr>
              <a:t>mexican</a:t>
            </a:r>
            <a:r>
              <a:rPr lang="en-US" sz="1400" dirty="0">
                <a:solidFill>
                  <a:srgbClr val="080808">
                    <a:alpha val="80000"/>
                  </a:srgbClr>
                </a:solidFill>
              </a:rPr>
              <a:t> good pretty basic don </a:t>
            </a:r>
            <a:r>
              <a:rPr lang="en-US" sz="1400" dirty="0" err="1">
                <a:solidFill>
                  <a:srgbClr val="080808">
                    <a:alpha val="80000"/>
                  </a:srgbClr>
                </a:solidFill>
              </a:rPr>
              <a:t>pablo</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style nacho bar ok. </a:t>
            </a:r>
            <a:r>
              <a:rPr lang="en-US" sz="1400" dirty="0" err="1">
                <a:solidFill>
                  <a:srgbClr val="080808">
                    <a:alpha val="80000"/>
                  </a:srgbClr>
                </a:solidFill>
              </a:rPr>
              <a:t>american</a:t>
            </a:r>
            <a:r>
              <a:rPr lang="en-US" sz="1400" dirty="0">
                <a:solidFill>
                  <a:srgbClr val="080808">
                    <a:alpha val="80000"/>
                  </a:srgbClr>
                </a:solidFill>
              </a:rPr>
              <a:t> interesting experience think </a:t>
            </a:r>
            <a:r>
              <a:rPr lang="en-US" sz="1400" dirty="0" err="1">
                <a:solidFill>
                  <a:srgbClr val="080808">
                    <a:alpha val="80000"/>
                  </a:srgbClr>
                </a:solidFill>
              </a:rPr>
              <a:t>friday</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similar menu online just use don__</a:t>
            </a:r>
            <a:r>
              <a:rPr lang="en-US" sz="1400" dirty="0" err="1">
                <a:solidFill>
                  <a:srgbClr val="080808">
                    <a:alpha val="80000"/>
                  </a:srgbClr>
                </a:solidFill>
              </a:rPr>
              <a:t>Ç_é</a:t>
            </a:r>
            <a:r>
              <a:rPr lang="en-US" sz="1400" dirty="0">
                <a:solidFill>
                  <a:srgbClr val="080808">
                    <a:alpha val="80000"/>
                  </a:srgbClr>
                </a:solidFill>
              </a:rPr>
              <a:t>_ exactly make food says, </a:t>
            </a:r>
            <a:r>
              <a:rPr lang="en-US" sz="1400" dirty="0" err="1">
                <a:solidFill>
                  <a:srgbClr val="080808">
                    <a:alpha val="80000"/>
                  </a:srgbClr>
                </a:solidFill>
              </a:rPr>
              <a:t>burger__Ç</a:t>
            </a:r>
            <a:r>
              <a:rPr lang="en-US" sz="1400" dirty="0">
                <a:solidFill>
                  <a:srgbClr val="080808">
                    <a:alpha val="80000"/>
                  </a:srgbClr>
                </a:solidFill>
              </a:rPr>
              <a:t>, supposed fried jalapeno cheese spicy mayo just 2 burgers bun melted nacho cheese salsa, interesting just laughed, </a:t>
            </a:r>
            <a:r>
              <a:rPr lang="en-US" sz="1400" dirty="0" err="1">
                <a:solidFill>
                  <a:srgbClr val="080808">
                    <a:alpha val="80000"/>
                  </a:srgbClr>
                </a:solidFill>
              </a:rPr>
              <a:t>french</a:t>
            </a:r>
            <a:r>
              <a:rPr lang="en-US" sz="1400" dirty="0">
                <a:solidFill>
                  <a:srgbClr val="080808">
                    <a:alpha val="80000"/>
                  </a:srgbClr>
                </a:solidFill>
              </a:rPr>
              <a:t> fries good, wait restaurants </a:t>
            </a:r>
            <a:r>
              <a:rPr lang="en-US" sz="1400" dirty="0" err="1">
                <a:solidFill>
                  <a:srgbClr val="080808">
                    <a:alpha val="80000"/>
                  </a:srgbClr>
                </a:solidFill>
              </a:rPr>
              <a:t>wasn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bad 2 waited </a:t>
            </a:r>
            <a:r>
              <a:rPr lang="en-US" sz="1400" dirty="0" err="1">
                <a:solidFill>
                  <a:srgbClr val="080808">
                    <a:alpha val="80000"/>
                  </a:srgbClr>
                </a:solidFill>
              </a:rPr>
              <a:t>italian</a:t>
            </a:r>
            <a:r>
              <a:rPr lang="en-US" sz="1400" dirty="0">
                <a:solidFill>
                  <a:srgbClr val="080808">
                    <a:alpha val="80000"/>
                  </a:srgbClr>
                </a:solidFill>
              </a:rPr>
              <a:t> </a:t>
            </a:r>
            <a:r>
              <a:rPr lang="en-US" sz="1400" dirty="0" err="1">
                <a:solidFill>
                  <a:srgbClr val="080808">
                    <a:alpha val="80000"/>
                  </a:srgbClr>
                </a:solidFill>
              </a:rPr>
              <a:t>mexican</a:t>
            </a:r>
            <a:r>
              <a:rPr lang="en-US" sz="1400" dirty="0">
                <a:solidFill>
                  <a:srgbClr val="080808">
                    <a:alpha val="80000"/>
                  </a:srgbClr>
                </a:solidFill>
              </a:rPr>
              <a:t> drink sports bar lady came table ready, larger groups did frustrated, workers not fast not expect disappointed, thing remember dining takes little longer, don__</a:t>
            </a:r>
            <a:r>
              <a:rPr lang="en-US" sz="1400" dirty="0" err="1">
                <a:solidFill>
                  <a:srgbClr val="080808">
                    <a:alpha val="80000"/>
                  </a:srgbClr>
                </a:solidFill>
              </a:rPr>
              <a:t>Ç_é</a:t>
            </a:r>
            <a:r>
              <a:rPr lang="en-US" sz="1400" dirty="0">
                <a:solidFill>
                  <a:srgbClr val="080808">
                    <a:alpha val="80000"/>
                  </a:srgbClr>
                </a:solidFill>
              </a:rPr>
              <a:t>_ bring meal 2 bites salad like it__</a:t>
            </a:r>
            <a:r>
              <a:rPr lang="en-US" sz="1400" dirty="0" err="1">
                <a:solidFill>
                  <a:srgbClr val="080808">
                    <a:alpha val="80000"/>
                  </a:srgbClr>
                </a:solidFill>
              </a:rPr>
              <a:t>Ç_é</a:t>
            </a:r>
            <a:r>
              <a:rPr lang="en-US" sz="1400" dirty="0">
                <a:solidFill>
                  <a:srgbClr val="080808">
                    <a:alpha val="80000"/>
                  </a:srgbClr>
                </a:solidFill>
              </a:rPr>
              <a:t>_ leisurely affair, service fine came wine water cleared plates away, loved atmosphere restaurant, nice ready </a:t>
            </a:r>
            <a:r>
              <a:rPr lang="en-US" sz="1400" dirty="0" err="1">
                <a:solidFill>
                  <a:srgbClr val="080808">
                    <a:alpha val="80000"/>
                  </a:srgbClr>
                </a:solidFill>
              </a:rPr>
              <a:t>eat__Ç</a:t>
            </a:r>
            <a:r>
              <a:rPr lang="en-US" sz="1400" dirty="0">
                <a:solidFill>
                  <a:srgbClr val="080808">
                    <a:alpha val="80000"/>
                  </a:srgbClr>
                </a:solidFill>
              </a:rPr>
              <a:t> night, buffet liked service better </a:t>
            </a:r>
            <a:r>
              <a:rPr lang="en-US" sz="1400" dirty="0" err="1">
                <a:solidFill>
                  <a:srgbClr val="080808">
                    <a:alpha val="80000"/>
                  </a:srgbClr>
                </a:solidFill>
              </a:rPr>
              <a:t>sand__Ç</a:t>
            </a:r>
            <a:r>
              <a:rPr lang="en-US" sz="1400" dirty="0">
                <a:solidFill>
                  <a:srgbClr val="080808">
                    <a:alpha val="80000"/>
                  </a:srgbClr>
                </a:solidFill>
              </a:rPr>
              <a:t> reason sat area waiters/waitresses probably led just popped disco looked kind neat casino small fine, lobby bar entertainment fantastic shows resort/cheesy entertainment, variety singing/dancing hit songs performers not wear clothing kids feel not appropriate </a:t>
            </a:r>
            <a:r>
              <a:rPr lang="en-US" sz="1400" dirty="0" err="1">
                <a:solidFill>
                  <a:srgbClr val="080808">
                    <a:alpha val="80000"/>
                  </a:srgbClr>
                </a:solidFill>
              </a:rPr>
              <a:t>wouldn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did not bowling actually forgot, sports bar blast karaoke night, fun, overall went eat later 8:30pm-ish time just wanted chill did not really night activities, did not excursions content laying beach, did ride banana boat blast tipping great service right away tipped appreciation 1 breakfast lunch buffet 5 dinner bucks bartenders probably 70 total 2 6 days, work hard really appreciate, </a:t>
            </a:r>
            <a:r>
              <a:rPr lang="en-US" sz="1400" dirty="0" err="1">
                <a:solidFill>
                  <a:srgbClr val="080808">
                    <a:alpha val="80000"/>
                  </a:srgbClr>
                </a:solidFill>
              </a:rPr>
              <a:t>didn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tip bartenders drink ready ordered, treat want treated not problem, remember </a:t>
            </a:r>
            <a:r>
              <a:rPr lang="en-US" sz="1400" dirty="0" err="1">
                <a:solidFill>
                  <a:srgbClr val="080808">
                    <a:alpha val="80000"/>
                  </a:srgbClr>
                </a:solidFill>
              </a:rPr>
              <a:t>omar</a:t>
            </a:r>
            <a:r>
              <a:rPr lang="en-US" sz="1400" dirty="0">
                <a:solidFill>
                  <a:srgbClr val="080808">
                    <a:alpha val="80000"/>
                  </a:srgbClr>
                </a:solidFill>
              </a:rPr>
              <a:t> </a:t>
            </a:r>
            <a:r>
              <a:rPr lang="en-US" sz="1400" dirty="0" err="1">
                <a:solidFill>
                  <a:srgbClr val="080808">
                    <a:alpha val="80000"/>
                  </a:srgbClr>
                </a:solidFill>
              </a:rPr>
              <a:t>carlos</a:t>
            </a:r>
            <a:r>
              <a:rPr lang="en-US" sz="1400" dirty="0">
                <a:solidFill>
                  <a:srgbClr val="080808">
                    <a:alpha val="80000"/>
                  </a:srgbClr>
                </a:solidFill>
              </a:rPr>
              <a:t> beach bar best love, did not timeshare salespeople maybe ocean blue took advice past travelers, forgot 3rd day wondered we__</a:t>
            </a:r>
            <a:r>
              <a:rPr lang="en-US" sz="1400" dirty="0" err="1">
                <a:solidFill>
                  <a:srgbClr val="080808">
                    <a:alpha val="80000"/>
                  </a:srgbClr>
                </a:solidFill>
              </a:rPr>
              <a:t>Ç_éö</a:t>
            </a:r>
            <a:r>
              <a:rPr lang="en-US" sz="1400" dirty="0">
                <a:solidFill>
                  <a:srgbClr val="080808">
                    <a:alpha val="80000"/>
                  </a:srgbClr>
                </a:solidFill>
              </a:rPr>
              <a:t> accosted sooner later did not happen__Çî__x0099_ay, went </a:t>
            </a:r>
            <a:r>
              <a:rPr lang="en-US" sz="1400" dirty="0" err="1">
                <a:solidFill>
                  <a:srgbClr val="080808">
                    <a:alpha val="80000"/>
                  </a:srgbClr>
                </a:solidFill>
              </a:rPr>
              <a:t>monday-saturday</a:t>
            </a:r>
            <a:r>
              <a:rPr lang="en-US" sz="1400" dirty="0">
                <a:solidFill>
                  <a:srgbClr val="080808">
                    <a:alpha val="80000"/>
                  </a:srgbClr>
                </a:solidFill>
              </a:rPr>
              <a:t> left pc 9pm sat, night resort did lot crowded </a:t>
            </a:r>
            <a:r>
              <a:rPr lang="en-US" sz="1400" dirty="0" err="1">
                <a:solidFill>
                  <a:srgbClr val="080808">
                    <a:alpha val="80000"/>
                  </a:srgbClr>
                </a:solidFill>
              </a:rPr>
              <a:t>saturday</a:t>
            </a:r>
            <a:r>
              <a:rPr lang="en-US" sz="1400" dirty="0">
                <a:solidFill>
                  <a:srgbClr val="080808">
                    <a:alpha val="80000"/>
                  </a:srgbClr>
                </a:solidFill>
              </a:rPr>
              <a:t>, resort not imagine resort packed service not good trying accommodate people staff no doubt gets overworked double number requests/complaints workers human just like stressed busy time work i__Ç_é_x0096_ sure, just smile don__</a:t>
            </a:r>
            <a:r>
              <a:rPr lang="en-US" sz="1400" dirty="0" err="1">
                <a:solidFill>
                  <a:srgbClr val="080808">
                    <a:alpha val="80000"/>
                  </a:srgbClr>
                </a:solidFill>
              </a:rPr>
              <a:t>Ç_é</a:t>
            </a:r>
            <a:r>
              <a:rPr lang="en-US" sz="1400" dirty="0">
                <a:solidFill>
                  <a:srgbClr val="080808">
                    <a:alpha val="80000"/>
                  </a:srgbClr>
                </a:solidFill>
              </a:rPr>
              <a:t>_ worked little things, overall price paid stay truly wonderful, agreed pay stay, beach great lounging nice breeze ocean beautiful blue warm room nice drinks cold food decent, just think normally pay 57 day hotel meals </a:t>
            </a:r>
            <a:r>
              <a:rPr lang="en-US" sz="1400" dirty="0" err="1">
                <a:solidFill>
                  <a:srgbClr val="080808">
                    <a:alpha val="80000"/>
                  </a:srgbClr>
                </a:solidFill>
              </a:rPr>
              <a:t>drinks__Ç</a:t>
            </a:r>
            <a:r>
              <a:rPr lang="en-US" sz="1400" dirty="0">
                <a:solidFill>
                  <a:srgbClr val="080808">
                    <a:alpha val="80000"/>
                  </a:srgbClr>
                </a:solidFill>
              </a:rPr>
              <a:t> yes definitely think ocean blue worth questions need information ocean blue just send email </a:t>
            </a:r>
            <a:r>
              <a:rPr lang="en-US" sz="1400" dirty="0" err="1">
                <a:solidFill>
                  <a:srgbClr val="080808">
                    <a:alpha val="80000"/>
                  </a:srgbClr>
                </a:solidFill>
              </a:rPr>
              <a:t>i</a:t>
            </a:r>
            <a:r>
              <a:rPr lang="en-US" sz="1400" dirty="0">
                <a:solidFill>
                  <a:srgbClr val="080808">
                    <a:alpha val="80000"/>
                  </a:srgbClr>
                </a:solidFill>
              </a:rPr>
              <a:t>__</a:t>
            </a:r>
            <a:r>
              <a:rPr lang="en-US" sz="1400" dirty="0" err="1">
                <a:solidFill>
                  <a:srgbClr val="080808">
                    <a:alpha val="80000"/>
                  </a:srgbClr>
                </a:solidFill>
              </a:rPr>
              <a:t>Ç_éêl</a:t>
            </a:r>
            <a:r>
              <a:rPr lang="en-US" sz="1400" dirty="0">
                <a:solidFill>
                  <a:srgbClr val="080808">
                    <a:alpha val="80000"/>
                  </a:srgbClr>
                </a:solidFill>
              </a:rPr>
              <a:t> happy help, </a:t>
            </a:r>
          </a:p>
        </p:txBody>
      </p:sp>
    </p:spTree>
    <p:extLst>
      <p:ext uri="{BB962C8B-B14F-4D97-AF65-F5344CB8AC3E}">
        <p14:creationId xmlns:p14="http://schemas.microsoft.com/office/powerpoint/2010/main" val="6224336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ord Cloud (all reviews)"/>
          <p:cNvSpPr txBox="1">
            <a:spLocks noGrp="1"/>
          </p:cNvSpPr>
          <p:nvPr>
            <p:ph type="title"/>
          </p:nvPr>
        </p:nvSpPr>
        <p:spPr>
          <a:xfrm>
            <a:off x="1061298" y="831534"/>
            <a:ext cx="11874450" cy="1180040"/>
          </a:xfrm>
          <a:prstGeom prst="rect">
            <a:avLst/>
          </a:prstGeom>
        </p:spPr>
        <p:txBody>
          <a:bodyPr>
            <a:normAutofit fontScale="90000"/>
          </a:bodyPr>
          <a:lstStyle/>
          <a:p>
            <a:r>
              <a:rPr lang="en-US" dirty="0"/>
              <a:t>Most Negative (Worst) Review(6629)</a:t>
            </a:r>
            <a:endParaRPr dirty="0"/>
          </a:p>
        </p:txBody>
      </p:sp>
      <p:sp>
        <p:nvSpPr>
          <p:cNvPr id="2" name="TextBox 1">
            <a:extLst>
              <a:ext uri="{FF2B5EF4-FFF2-40B4-BE49-F238E27FC236}">
                <a16:creationId xmlns:a16="http://schemas.microsoft.com/office/drawing/2014/main" id="{E6A36FB8-2067-3049-85AC-D03F20F76E9D}"/>
              </a:ext>
            </a:extLst>
          </p:cNvPr>
          <p:cNvSpPr txBox="1"/>
          <p:nvPr/>
        </p:nvSpPr>
        <p:spPr>
          <a:xfrm>
            <a:off x="1061298" y="2395580"/>
            <a:ext cx="15346144" cy="59503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solidFill>
                  <a:srgbClr val="080808"/>
                </a:solidFill>
              </a:rPr>
              <a:t>worst hotel stayed booked holiday wary cheaper hotels resort just thought good deal, wrong </a:t>
            </a:r>
            <a:r>
              <a:rPr lang="en-US" sz="2000" dirty="0" err="1">
                <a:solidFill>
                  <a:srgbClr val="080808"/>
                </a:solidFill>
              </a:rPr>
              <a:t>were.room</a:t>
            </a:r>
            <a:r>
              <a:rPr lang="en-US" sz="2000" dirty="0">
                <a:solidFill>
                  <a:srgbClr val="080808"/>
                </a:solidFill>
              </a:rPr>
              <a:t> start place huge no directed room just arrived spent 30 minutes looking rooms, did tried stay positive basic dingy, soon getting annoyed, no hot water rooms problem know people door huge gap floor air conditioning vent big cracks floor tiles cracked tv </a:t>
            </a:r>
            <a:r>
              <a:rPr lang="en-US" sz="2000" dirty="0" err="1">
                <a:solidFill>
                  <a:srgbClr val="080808"/>
                </a:solidFill>
              </a:rPr>
              <a:t>didnt</a:t>
            </a:r>
            <a:r>
              <a:rPr lang="en-US" sz="2000" dirty="0">
                <a:solidFill>
                  <a:srgbClr val="080808"/>
                </a:solidFill>
              </a:rPr>
              <a:t> work not vitally important no light shower, </a:t>
            </a:r>
            <a:r>
              <a:rPr lang="en-US" sz="2000" dirty="0" err="1">
                <a:solidFill>
                  <a:srgbClr val="080808"/>
                </a:solidFill>
              </a:rPr>
              <a:t>restuarants</a:t>
            </a:r>
            <a:r>
              <a:rPr lang="en-US" sz="2000" dirty="0">
                <a:solidFill>
                  <a:srgbClr val="080808"/>
                </a:solidFill>
              </a:rPr>
              <a:t> main buffet restaurant awful, told </a:t>
            </a:r>
            <a:r>
              <a:rPr lang="en-US" sz="2000" dirty="0" err="1">
                <a:solidFill>
                  <a:srgbClr val="080808"/>
                </a:solidFill>
              </a:rPr>
              <a:t>alot</a:t>
            </a:r>
            <a:r>
              <a:rPr lang="en-US" sz="2000" dirty="0">
                <a:solidFill>
                  <a:srgbClr val="080808"/>
                </a:solidFill>
              </a:rPr>
              <a:t> </a:t>
            </a:r>
            <a:r>
              <a:rPr lang="en-US" sz="2000" dirty="0" err="1">
                <a:solidFill>
                  <a:srgbClr val="080808"/>
                </a:solidFill>
              </a:rPr>
              <a:t>restauruants</a:t>
            </a:r>
            <a:r>
              <a:rPr lang="en-US" sz="2000" dirty="0">
                <a:solidFill>
                  <a:srgbClr val="080808"/>
                </a:solidFill>
              </a:rPr>
              <a:t> </a:t>
            </a:r>
            <a:r>
              <a:rPr lang="en-US" sz="2000" dirty="0" err="1">
                <a:solidFill>
                  <a:srgbClr val="080808"/>
                </a:solidFill>
              </a:rPr>
              <a:t>dominican</a:t>
            </a:r>
            <a:r>
              <a:rPr lang="en-US" sz="2000" dirty="0">
                <a:solidFill>
                  <a:srgbClr val="080808"/>
                </a:solidFill>
              </a:rPr>
              <a:t> not air conditioned not happy fact restaurant not </a:t>
            </a:r>
            <a:r>
              <a:rPr lang="en-US" sz="2000" dirty="0" err="1">
                <a:solidFill>
                  <a:srgbClr val="080808"/>
                </a:solidFill>
              </a:rPr>
              <a:t>seperated</a:t>
            </a:r>
            <a:r>
              <a:rPr lang="en-US" sz="2000" dirty="0">
                <a:solidFill>
                  <a:srgbClr val="080808"/>
                </a:solidFill>
              </a:rPr>
              <a:t> eating area boiling appetites soon gone saw </a:t>
            </a:r>
            <a:r>
              <a:rPr lang="en-US" sz="2000" dirty="0" err="1">
                <a:solidFill>
                  <a:srgbClr val="080808"/>
                </a:solidFill>
              </a:rPr>
              <a:t>flys</a:t>
            </a:r>
            <a:r>
              <a:rPr lang="en-US" sz="2000" dirty="0">
                <a:solidFill>
                  <a:srgbClr val="080808"/>
                </a:solidFill>
              </a:rPr>
              <a:t> food supposed eat, getting food not fussy fact read peoples reviews saying poor restaurant just thought expecting, food really terrible, </a:t>
            </a:r>
            <a:r>
              <a:rPr lang="en-US" sz="2000" dirty="0" err="1">
                <a:solidFill>
                  <a:srgbClr val="080808"/>
                </a:solidFill>
              </a:rPr>
              <a:t>pregnanct</a:t>
            </a:r>
            <a:r>
              <a:rPr lang="en-US" sz="2000" dirty="0">
                <a:solidFill>
                  <a:srgbClr val="080808"/>
                </a:solidFill>
              </a:rPr>
              <a:t> time worried eating husband eat pasta sauce, cant comment overly restaurants actually ended paying extra hotels come, 3 nights </a:t>
            </a:r>
            <a:r>
              <a:rPr lang="en-US" sz="2000" dirty="0" err="1">
                <a:solidFill>
                  <a:srgbClr val="080808"/>
                </a:solidFill>
              </a:rPr>
              <a:t>catalonia</a:t>
            </a:r>
            <a:r>
              <a:rPr lang="en-US" sz="2000" dirty="0">
                <a:solidFill>
                  <a:srgbClr val="080808"/>
                </a:solidFill>
              </a:rPr>
              <a:t>, did try steakhouse ants crawling table soon appetites </a:t>
            </a:r>
            <a:r>
              <a:rPr lang="en-US" sz="2000" dirty="0" err="1">
                <a:solidFill>
                  <a:srgbClr val="080808"/>
                </a:solidFill>
              </a:rPr>
              <a:t>rest.staff</a:t>
            </a:r>
            <a:r>
              <a:rPr lang="en-US" sz="2000" dirty="0">
                <a:solidFill>
                  <a:srgbClr val="080808"/>
                </a:solidFill>
              </a:rPr>
              <a:t> know hotels staff unfriendly god staff awful, just giving dirty looks like doing </a:t>
            </a:r>
            <a:r>
              <a:rPr lang="en-US" sz="2000" dirty="0" err="1">
                <a:solidFill>
                  <a:srgbClr val="080808"/>
                </a:solidFill>
              </a:rPr>
              <a:t>favour</a:t>
            </a:r>
            <a:r>
              <a:rPr lang="en-US" sz="2000" dirty="0">
                <a:solidFill>
                  <a:srgbClr val="080808"/>
                </a:solidFill>
              </a:rPr>
              <a:t>, 2 choice reps miserable especially told wanted </a:t>
            </a:r>
            <a:r>
              <a:rPr lang="en-US" sz="2000" dirty="0" err="1">
                <a:solidFill>
                  <a:srgbClr val="080808"/>
                </a:solidFill>
              </a:rPr>
              <a:t>move.pool</a:t>
            </a:r>
            <a:r>
              <a:rPr lang="en-US" sz="2000" dirty="0">
                <a:solidFill>
                  <a:srgbClr val="080808"/>
                </a:solidFill>
              </a:rPr>
              <a:t> fountain middle pool mid morning </a:t>
            </a:r>
            <a:r>
              <a:rPr lang="en-US" sz="2000" dirty="0" err="1">
                <a:solidFill>
                  <a:srgbClr val="080808"/>
                </a:solidFill>
              </a:rPr>
              <a:t>morning</a:t>
            </a:r>
            <a:r>
              <a:rPr lang="en-US" sz="2000" dirty="0">
                <a:solidFill>
                  <a:srgbClr val="080808"/>
                </a:solidFill>
              </a:rPr>
              <a:t> brown murky bubbly film filth dead bugs, morning </a:t>
            </a:r>
            <a:r>
              <a:rPr lang="en-US" sz="2000" dirty="0" err="1">
                <a:solidFill>
                  <a:srgbClr val="080808"/>
                </a:solidFill>
              </a:rPr>
              <a:t>morning</a:t>
            </a:r>
            <a:r>
              <a:rPr lang="en-US" sz="2000" dirty="0">
                <a:solidFill>
                  <a:srgbClr val="080808"/>
                </a:solidFill>
              </a:rPr>
              <a:t> leaving man complaining hotel told girlfriend </a:t>
            </a:r>
            <a:r>
              <a:rPr lang="en-US" sz="2000" dirty="0" err="1">
                <a:solidFill>
                  <a:srgbClr val="080808"/>
                </a:solidFill>
              </a:rPr>
              <a:t>wouldnt</a:t>
            </a:r>
            <a:r>
              <a:rPr lang="en-US" sz="2000" dirty="0">
                <a:solidFill>
                  <a:srgbClr val="080808"/>
                </a:solidFill>
              </a:rPr>
              <a:t> come room reasons swim bar sick pool reported pool attendant shrugged said want, no wonder people bad stomachs </a:t>
            </a:r>
            <a:r>
              <a:rPr lang="en-US" sz="2000" dirty="0" err="1">
                <a:solidFill>
                  <a:srgbClr val="080808"/>
                </a:solidFill>
              </a:rPr>
              <a:t>attitude.beach</a:t>
            </a:r>
            <a:r>
              <a:rPr lang="en-US" sz="2000" dirty="0">
                <a:solidFill>
                  <a:srgbClr val="080808"/>
                </a:solidFill>
              </a:rPr>
              <a:t> unfortunately beach hotel loads seaweed not fault </a:t>
            </a:r>
            <a:r>
              <a:rPr lang="en-US" sz="2000" dirty="0" err="1">
                <a:solidFill>
                  <a:srgbClr val="080808"/>
                </a:solidFill>
              </a:rPr>
              <a:t>hotel.the</a:t>
            </a:r>
            <a:r>
              <a:rPr lang="en-US" sz="2000" dirty="0">
                <a:solidFill>
                  <a:srgbClr val="080808"/>
                </a:solidFill>
              </a:rPr>
              <a:t> overall </a:t>
            </a:r>
            <a:r>
              <a:rPr lang="en-US" sz="2000" dirty="0" err="1">
                <a:solidFill>
                  <a:srgbClr val="080808"/>
                </a:solidFill>
              </a:rPr>
              <a:t>probelms</a:t>
            </a:r>
            <a:r>
              <a:rPr lang="en-US" sz="2000" dirty="0">
                <a:solidFill>
                  <a:srgbClr val="080808"/>
                </a:solidFill>
              </a:rPr>
              <a:t> hotel based lack customer service lack air conditioning room importantly bar </a:t>
            </a:r>
            <a:r>
              <a:rPr lang="en-US" sz="2000" dirty="0" err="1">
                <a:solidFill>
                  <a:srgbClr val="080808"/>
                </a:solidFill>
              </a:rPr>
              <a:t>entertainement</a:t>
            </a:r>
            <a:r>
              <a:rPr lang="en-US" sz="2000" dirty="0">
                <a:solidFill>
                  <a:srgbClr val="080808"/>
                </a:solidFill>
              </a:rPr>
              <a:t> area </a:t>
            </a:r>
            <a:r>
              <a:rPr lang="en-US" sz="2000" dirty="0" err="1">
                <a:solidFill>
                  <a:srgbClr val="080808"/>
                </a:solidFill>
              </a:rPr>
              <a:t>restaurant.the</a:t>
            </a:r>
            <a:r>
              <a:rPr lang="en-US" sz="2000" dirty="0">
                <a:solidFill>
                  <a:srgbClr val="080808"/>
                </a:solidFill>
              </a:rPr>
              <a:t> final straw came woke middle night 2 huge </a:t>
            </a:r>
            <a:r>
              <a:rPr lang="en-US" sz="2000" dirty="0" err="1">
                <a:solidFill>
                  <a:srgbClr val="080808"/>
                </a:solidFill>
              </a:rPr>
              <a:t>cockroahes</a:t>
            </a:r>
            <a:r>
              <a:rPr lang="en-US" sz="2000" dirty="0">
                <a:solidFill>
                  <a:srgbClr val="080808"/>
                </a:solidFill>
              </a:rPr>
              <a:t> flying room got air conditioning crack door, husband managed squash invaded millions ants got broken balcony </a:t>
            </a:r>
            <a:r>
              <a:rPr lang="en-US" sz="2000" dirty="0" err="1">
                <a:solidFill>
                  <a:srgbClr val="080808"/>
                </a:solidFill>
              </a:rPr>
              <a:t>door.we</a:t>
            </a:r>
            <a:r>
              <a:rPr lang="en-US" sz="2000" dirty="0">
                <a:solidFill>
                  <a:srgbClr val="080808"/>
                </a:solidFill>
              </a:rPr>
              <a:t> demanded moved lack help reps ended phoning home parents sorting end, moving worth penny went </a:t>
            </a:r>
            <a:r>
              <a:rPr lang="en-US" sz="2000" dirty="0" err="1">
                <a:solidFill>
                  <a:srgbClr val="080808"/>
                </a:solidFill>
              </a:rPr>
              <a:t>iberostar</a:t>
            </a:r>
            <a:r>
              <a:rPr lang="en-US" sz="2000" dirty="0">
                <a:solidFill>
                  <a:srgbClr val="080808"/>
                </a:solidFill>
              </a:rPr>
              <a:t> </a:t>
            </a:r>
            <a:r>
              <a:rPr lang="en-US" sz="2000" dirty="0" err="1">
                <a:solidFill>
                  <a:srgbClr val="080808"/>
                </a:solidFill>
              </a:rPr>
              <a:t>bavaro</a:t>
            </a:r>
            <a:r>
              <a:rPr lang="en-US" sz="2000" dirty="0">
                <a:solidFill>
                  <a:srgbClr val="080808"/>
                </a:solidFill>
              </a:rPr>
              <a:t> tell fantastic recommend, activities </a:t>
            </a:r>
            <a:r>
              <a:rPr lang="en-US" sz="2000" dirty="0" err="1">
                <a:solidFill>
                  <a:srgbClr val="080808"/>
                </a:solidFill>
              </a:rPr>
              <a:t>programme</a:t>
            </a:r>
            <a:r>
              <a:rPr lang="en-US" sz="2000" dirty="0">
                <a:solidFill>
                  <a:srgbClr val="080808"/>
                </a:solidFill>
              </a:rPr>
              <a:t> fantastic 3 4 activities going time day 10am midnight, staff friendly welcoming phoning room check ok sending bottles rum fruit </a:t>
            </a:r>
            <a:r>
              <a:rPr lang="en-US" sz="2000" dirty="0" err="1">
                <a:solidFill>
                  <a:srgbClr val="080808"/>
                </a:solidFill>
              </a:rPr>
              <a:t>platters.the</a:t>
            </a:r>
            <a:r>
              <a:rPr lang="en-US" sz="2000" dirty="0">
                <a:solidFill>
                  <a:srgbClr val="080808"/>
                </a:solidFill>
              </a:rPr>
              <a:t> </a:t>
            </a:r>
            <a:r>
              <a:rPr lang="en-US" sz="2000" dirty="0" err="1">
                <a:solidFill>
                  <a:srgbClr val="080808"/>
                </a:solidFill>
              </a:rPr>
              <a:t>catalonia</a:t>
            </a:r>
            <a:r>
              <a:rPr lang="en-US" sz="2000" dirty="0">
                <a:solidFill>
                  <a:srgbClr val="080808"/>
                </a:solidFill>
              </a:rPr>
              <a:t> non </a:t>
            </a:r>
            <a:r>
              <a:rPr lang="en-US" sz="2000" dirty="0" err="1">
                <a:solidFill>
                  <a:srgbClr val="080808"/>
                </a:solidFill>
              </a:rPr>
              <a:t>existant</a:t>
            </a:r>
            <a:r>
              <a:rPr lang="en-US" sz="2000" dirty="0">
                <a:solidFill>
                  <a:srgbClr val="080808"/>
                </a:solidFill>
              </a:rPr>
              <a:t> day evening embarrassing, airport way home met couple </a:t>
            </a:r>
            <a:r>
              <a:rPr lang="en-US" sz="2000" dirty="0" err="1">
                <a:solidFill>
                  <a:srgbClr val="080808"/>
                </a:solidFill>
              </a:rPr>
              <a:t>catalonia</a:t>
            </a:r>
            <a:r>
              <a:rPr lang="en-US" sz="2000" dirty="0">
                <a:solidFill>
                  <a:srgbClr val="080808"/>
                </a:solidFill>
              </a:rPr>
              <a:t> 2 weeks woman huge boil type blisters friends </a:t>
            </a:r>
            <a:r>
              <a:rPr lang="en-US" sz="2000" dirty="0" err="1">
                <a:solidFill>
                  <a:srgbClr val="080808"/>
                </a:solidFill>
              </a:rPr>
              <a:t>cataloinia</a:t>
            </a:r>
            <a:r>
              <a:rPr lang="en-US" sz="2000" dirty="0">
                <a:solidFill>
                  <a:srgbClr val="080808"/>
                </a:solidFill>
              </a:rPr>
              <a:t> bitten head toe, tell husband bitten loads whilst lot streams fish birds water filthy stank, </a:t>
            </a:r>
            <a:r>
              <a:rPr lang="en-US" sz="2000" dirty="0" err="1">
                <a:solidFill>
                  <a:srgbClr val="080808"/>
                </a:solidFill>
              </a:rPr>
              <a:t>mozzies</a:t>
            </a:r>
            <a:r>
              <a:rPr lang="en-US" sz="2000" dirty="0">
                <a:solidFill>
                  <a:srgbClr val="080808"/>
                </a:solidFill>
              </a:rPr>
              <a:t>, moved </a:t>
            </a:r>
            <a:r>
              <a:rPr lang="en-US" sz="2000" dirty="0" err="1">
                <a:solidFill>
                  <a:srgbClr val="080808"/>
                </a:solidFill>
              </a:rPr>
              <a:t>wasnt</a:t>
            </a:r>
            <a:r>
              <a:rPr lang="en-US" sz="2000" dirty="0">
                <a:solidFill>
                  <a:srgbClr val="080808"/>
                </a:solidFill>
              </a:rPr>
              <a:t> bitten difference streams cleaned </a:t>
            </a:r>
            <a:r>
              <a:rPr lang="en-US" sz="2000" dirty="0" err="1">
                <a:solidFill>
                  <a:srgbClr val="080808"/>
                </a:solidFill>
              </a:rPr>
              <a:t>didnt</a:t>
            </a:r>
            <a:r>
              <a:rPr lang="en-US" sz="2000" dirty="0">
                <a:solidFill>
                  <a:srgbClr val="080808"/>
                </a:solidFill>
              </a:rPr>
              <a:t> attract </a:t>
            </a:r>
            <a:r>
              <a:rPr lang="en-US" sz="2000" dirty="0" err="1">
                <a:solidFill>
                  <a:srgbClr val="080808"/>
                </a:solidFill>
              </a:rPr>
              <a:t>mozzies</a:t>
            </a:r>
            <a:r>
              <a:rPr lang="en-US" sz="2000" dirty="0">
                <a:solidFill>
                  <a:srgbClr val="080808"/>
                </a:solidFill>
              </a:rPr>
              <a:t> couple told things stolen balconies complaints non stop, apparently choice said getting complaints summer going drop hotel brochure, spending lot money </a:t>
            </a:r>
            <a:r>
              <a:rPr lang="en-US" sz="2000" dirty="0" err="1">
                <a:solidFill>
                  <a:srgbClr val="080808"/>
                </a:solidFill>
              </a:rPr>
              <a:t>dominican</a:t>
            </a:r>
            <a:r>
              <a:rPr lang="en-US" sz="2000" dirty="0">
                <a:solidFill>
                  <a:srgbClr val="080808"/>
                </a:solidFill>
              </a:rPr>
              <a:t> </a:t>
            </a:r>
            <a:r>
              <a:rPr lang="en-US" sz="2000" dirty="0" err="1">
                <a:solidFill>
                  <a:srgbClr val="080808"/>
                </a:solidFill>
              </a:rPr>
              <a:t>dont</a:t>
            </a:r>
            <a:r>
              <a:rPr lang="en-US" sz="2000" dirty="0">
                <a:solidFill>
                  <a:srgbClr val="080808"/>
                </a:solidFill>
              </a:rPr>
              <a:t> ruin holiday booking </a:t>
            </a:r>
            <a:r>
              <a:rPr lang="en-US" sz="2000" dirty="0" err="1">
                <a:solidFill>
                  <a:srgbClr val="080808"/>
                </a:solidFill>
              </a:rPr>
              <a:t>catalonia</a:t>
            </a:r>
            <a:r>
              <a:rPr lang="en-US" sz="2000" dirty="0">
                <a:solidFill>
                  <a:srgbClr val="080808"/>
                </a:solidFill>
              </a:rPr>
              <a:t> booked change, wish did saved lot upset stress, </a:t>
            </a:r>
            <a:r>
              <a:rPr lang="en-US" sz="2000" dirty="0" err="1">
                <a:solidFill>
                  <a:srgbClr val="080808"/>
                </a:solidFill>
              </a:rPr>
              <a:t>didnt</a:t>
            </a:r>
            <a:r>
              <a:rPr lang="en-US" sz="2000" dirty="0">
                <a:solidFill>
                  <a:srgbClr val="080808"/>
                </a:solidFill>
              </a:rPr>
              <a:t> speak person liked </a:t>
            </a:r>
            <a:r>
              <a:rPr lang="en-US" sz="2000" dirty="0" err="1">
                <a:solidFill>
                  <a:srgbClr val="080808"/>
                </a:solidFill>
              </a:rPr>
              <a:t>catalonia</a:t>
            </a:r>
            <a:endParaRPr lang="en-US" sz="2000" dirty="0">
              <a:solidFill>
                <a:srgbClr val="080808"/>
              </a:solidFill>
            </a:endParaRPr>
          </a:p>
        </p:txBody>
      </p:sp>
    </p:spTree>
    <p:extLst>
      <p:ext uri="{BB962C8B-B14F-4D97-AF65-F5344CB8AC3E}">
        <p14:creationId xmlns:p14="http://schemas.microsoft.com/office/powerpoint/2010/main" val="13606373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id="{99141CD2-E850-463C-2C8F-842CA8FFD851}"/>
              </a:ext>
            </a:extLst>
          </p:cNvPr>
          <p:cNvSpPr txBox="1">
            <a:spLocks noGrp="1"/>
          </p:cNvSpPr>
          <p:nvPr>
            <p:ph type="title"/>
          </p:nvPr>
        </p:nvSpPr>
        <p:spPr>
          <a:xfrm>
            <a:off x="946135" y="776762"/>
            <a:ext cx="14201849" cy="695381"/>
          </a:xfrm>
          <a:prstGeom prst="rect">
            <a:avLst/>
          </a:prstGeom>
        </p:spPr>
        <p:txBody>
          <a:bodyPr>
            <a:normAutofit fontScale="90000"/>
          </a:bodyPr>
          <a:lstStyle/>
          <a:p>
            <a:r>
              <a:rPr lang="en-US" sz="6100" dirty="0"/>
              <a:t>ACCURACY &amp; F1 SCORE </a:t>
            </a:r>
            <a:br>
              <a:rPr lang="en-US" sz="6100" dirty="0"/>
            </a:br>
            <a:r>
              <a:rPr lang="en-US" sz="6100" dirty="0"/>
              <a:t>(Top 3 models out of 10 models trained)</a:t>
            </a:r>
            <a:endParaRPr sz="6100" dirty="0"/>
          </a:p>
        </p:txBody>
      </p:sp>
      <p:sp>
        <p:nvSpPr>
          <p:cNvPr id="4" name="TextBox 3">
            <a:extLst>
              <a:ext uri="{FF2B5EF4-FFF2-40B4-BE49-F238E27FC236}">
                <a16:creationId xmlns:a16="http://schemas.microsoft.com/office/drawing/2014/main" id="{64D1FEE5-410F-86C6-BDEC-717540496B73}"/>
              </a:ext>
            </a:extLst>
          </p:cNvPr>
          <p:cNvSpPr txBox="1"/>
          <p:nvPr/>
        </p:nvSpPr>
        <p:spPr>
          <a:xfrm>
            <a:off x="546090" y="2046277"/>
            <a:ext cx="7623708" cy="684803"/>
          </a:xfrm>
          <a:prstGeom prst="rect">
            <a:avLst/>
          </a:prstGeom>
          <a:noFill/>
        </p:spPr>
        <p:txBody>
          <a:bodyPr wrap="square" rtlCol="0">
            <a:spAutoFit/>
          </a:bodyPr>
          <a:lstStyle/>
          <a:p>
            <a:r>
              <a:rPr lang="en-US" sz="2800" b="1" dirty="0">
                <a:solidFill>
                  <a:schemeClr val="accent2">
                    <a:lumMod val="75000"/>
                  </a:schemeClr>
                </a:solidFill>
              </a:rPr>
              <a:t>When considered 5 Classes : Ratings 1 to 5</a:t>
            </a:r>
          </a:p>
          <a:p>
            <a:endParaRPr lang="en-US" sz="1050" dirty="0"/>
          </a:p>
        </p:txBody>
      </p:sp>
      <p:sp>
        <p:nvSpPr>
          <p:cNvPr id="5" name="TextBox 4">
            <a:extLst>
              <a:ext uri="{FF2B5EF4-FFF2-40B4-BE49-F238E27FC236}">
                <a16:creationId xmlns:a16="http://schemas.microsoft.com/office/drawing/2014/main" id="{09523709-002C-112A-1091-A3E0B42460BF}"/>
              </a:ext>
            </a:extLst>
          </p:cNvPr>
          <p:cNvSpPr txBox="1"/>
          <p:nvPr/>
        </p:nvSpPr>
        <p:spPr>
          <a:xfrm>
            <a:off x="1039020" y="2907979"/>
            <a:ext cx="5419415" cy="2185214"/>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Logistic Regression</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80.08</a:t>
            </a:r>
            <a:br>
              <a:rPr lang="en-US" sz="2000" dirty="0">
                <a:solidFill>
                  <a:srgbClr val="080808">
                    <a:alpha val="80000"/>
                  </a:srgbClr>
                </a:solidFill>
                <a:latin typeface="Calibri" panose="020F0502020204030204" pitchFamily="34" charset="0"/>
              </a:rPr>
            </a:br>
            <a:r>
              <a:rPr lang="en-US" sz="2000" dirty="0">
                <a:solidFill>
                  <a:srgbClr val="080808">
                    <a:alpha val="80000"/>
                  </a:srgbClr>
                </a:solidFill>
                <a:latin typeface="Calibri" panose="020F0502020204030204" pitchFamily="34" charset="0"/>
              </a:rPr>
              <a:t>Testing Accuracy   :  44.05</a:t>
            </a:r>
            <a:br>
              <a:rPr lang="en-US" sz="2000" dirty="0">
                <a:solidFill>
                  <a:srgbClr val="080808">
                    <a:alpha val="80000"/>
                  </a:srgbClr>
                </a:solidFill>
                <a:latin typeface="Calibri" panose="020F0502020204030204" pitchFamily="34" charset="0"/>
              </a:rPr>
            </a:br>
            <a:r>
              <a:rPr lang="en-US" sz="2000" dirty="0">
                <a:solidFill>
                  <a:srgbClr val="080808">
                    <a:alpha val="80000"/>
                  </a:srgbClr>
                </a:solidFill>
                <a:latin typeface="Calibri" panose="020F0502020204030204" pitchFamily="34" charset="0"/>
              </a:rPr>
              <a:t>Training F1 Score  :  80.64</a:t>
            </a:r>
            <a:br>
              <a:rPr lang="en-US" sz="2000" dirty="0">
                <a:solidFill>
                  <a:srgbClr val="080808">
                    <a:alpha val="80000"/>
                  </a:srgbClr>
                </a:solidFill>
                <a:latin typeface="Calibri" panose="020F0502020204030204" pitchFamily="34" charset="0"/>
              </a:rPr>
            </a:br>
            <a:r>
              <a:rPr lang="en-US" sz="2000" dirty="0">
                <a:solidFill>
                  <a:srgbClr val="080808">
                    <a:alpha val="80000"/>
                  </a:srgbClr>
                </a:solidFill>
                <a:latin typeface="Calibri" panose="020F0502020204030204" pitchFamily="34" charset="0"/>
              </a:rPr>
              <a:t>Testing F1 Score    :  54.21</a:t>
            </a:r>
            <a:r>
              <a:rPr lang="en-US" sz="2000" dirty="0">
                <a:solidFill>
                  <a:srgbClr val="080808">
                    <a:alpha val="80000"/>
                  </a:srgbClr>
                </a:solidFill>
              </a:rPr>
              <a:t> </a:t>
            </a:r>
          </a:p>
          <a:p>
            <a:endParaRPr lang="en-US" sz="1600" dirty="0">
              <a:solidFill>
                <a:srgbClr val="080808">
                  <a:alpha val="80000"/>
                </a:srgbClr>
              </a:solidFill>
            </a:endParaRPr>
          </a:p>
        </p:txBody>
      </p:sp>
      <p:sp>
        <p:nvSpPr>
          <p:cNvPr id="6" name="TextBox 5">
            <a:extLst>
              <a:ext uri="{FF2B5EF4-FFF2-40B4-BE49-F238E27FC236}">
                <a16:creationId xmlns:a16="http://schemas.microsoft.com/office/drawing/2014/main" id="{D837703B-C483-3327-76F9-21F43E64AE3E}"/>
              </a:ext>
            </a:extLst>
          </p:cNvPr>
          <p:cNvSpPr txBox="1"/>
          <p:nvPr/>
        </p:nvSpPr>
        <p:spPr>
          <a:xfrm rot="10800000" flipV="1">
            <a:off x="6836823" y="2841981"/>
            <a:ext cx="3425748"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SVM</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a:t>
            </a:r>
            <a:r>
              <a:rPr lang="en-US" sz="2000" dirty="0">
                <a:solidFill>
                  <a:srgbClr val="080808">
                    <a:alpha val="80000"/>
                  </a:srgbClr>
                </a:solidFill>
                <a:highlight>
                  <a:srgbClr val="FFFF00"/>
                </a:highlight>
                <a:latin typeface="Calibri" panose="020F0502020204030204" pitchFamily="34" charset="0"/>
              </a:rPr>
              <a:t>96.27</a:t>
            </a:r>
          </a:p>
          <a:p>
            <a:r>
              <a:rPr lang="en-US" sz="2000" dirty="0">
                <a:solidFill>
                  <a:srgbClr val="080808">
                    <a:alpha val="80000"/>
                  </a:srgbClr>
                </a:solidFill>
                <a:latin typeface="Calibri" panose="020F0502020204030204" pitchFamily="34" charset="0"/>
              </a:rPr>
              <a:t>Testing Accuracy   :  </a:t>
            </a:r>
            <a:r>
              <a:rPr lang="en-US" sz="2000" dirty="0">
                <a:solidFill>
                  <a:srgbClr val="080808">
                    <a:alpha val="80000"/>
                  </a:srgbClr>
                </a:solidFill>
                <a:highlight>
                  <a:srgbClr val="FFFF00"/>
                </a:highlight>
                <a:latin typeface="Calibri" panose="020F0502020204030204" pitchFamily="34" charset="0"/>
              </a:rPr>
              <a:t>44.06</a:t>
            </a:r>
          </a:p>
          <a:p>
            <a:r>
              <a:rPr lang="en-US" sz="2000" dirty="0">
                <a:solidFill>
                  <a:srgbClr val="080808">
                    <a:alpha val="80000"/>
                  </a:srgbClr>
                </a:solidFill>
                <a:latin typeface="Calibri" panose="020F0502020204030204" pitchFamily="34" charset="0"/>
              </a:rPr>
              <a:t>Training F1 Score  :  </a:t>
            </a:r>
            <a:r>
              <a:rPr lang="en-US" sz="2000" dirty="0">
                <a:solidFill>
                  <a:srgbClr val="080808">
                    <a:alpha val="80000"/>
                  </a:srgbClr>
                </a:solidFill>
                <a:highlight>
                  <a:srgbClr val="00FF00"/>
                </a:highlight>
                <a:latin typeface="Calibri" panose="020F0502020204030204" pitchFamily="34" charset="0"/>
              </a:rPr>
              <a:t>96.28</a:t>
            </a:r>
          </a:p>
          <a:p>
            <a:r>
              <a:rPr lang="en-US" sz="2000" dirty="0">
                <a:solidFill>
                  <a:srgbClr val="080808">
                    <a:alpha val="80000"/>
                  </a:srgbClr>
                </a:solidFill>
                <a:latin typeface="Calibri" panose="020F0502020204030204" pitchFamily="34" charset="0"/>
              </a:rPr>
              <a:t>Testing F1 Score    :  </a:t>
            </a:r>
            <a:r>
              <a:rPr lang="en-US" sz="2000" dirty="0">
                <a:solidFill>
                  <a:srgbClr val="080808">
                    <a:alpha val="80000"/>
                  </a:srgbClr>
                </a:solidFill>
                <a:highlight>
                  <a:srgbClr val="00FF00"/>
                </a:highlight>
                <a:latin typeface="Calibri" panose="020F0502020204030204" pitchFamily="34" charset="0"/>
              </a:rPr>
              <a:t>56.51</a:t>
            </a:r>
            <a:endParaRPr lang="en-US" sz="2000" dirty="0">
              <a:solidFill>
                <a:srgbClr val="080808">
                  <a:alpha val="80000"/>
                </a:srgbClr>
              </a:solidFill>
              <a:highlight>
                <a:srgbClr val="00FF00"/>
              </a:highlight>
            </a:endParaRPr>
          </a:p>
        </p:txBody>
      </p:sp>
      <p:sp>
        <p:nvSpPr>
          <p:cNvPr id="7" name="TextBox 6">
            <a:extLst>
              <a:ext uri="{FF2B5EF4-FFF2-40B4-BE49-F238E27FC236}">
                <a16:creationId xmlns:a16="http://schemas.microsoft.com/office/drawing/2014/main" id="{41165DD7-4C49-1FCA-0336-2D79B563F3AC}"/>
              </a:ext>
            </a:extLst>
          </p:cNvPr>
          <p:cNvSpPr txBox="1"/>
          <p:nvPr/>
        </p:nvSpPr>
        <p:spPr>
          <a:xfrm>
            <a:off x="11487525" y="2907979"/>
            <a:ext cx="3806066"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Neural Network</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91.08</a:t>
            </a:r>
          </a:p>
          <a:p>
            <a:r>
              <a:rPr lang="en-US" sz="2000" dirty="0">
                <a:solidFill>
                  <a:srgbClr val="080808">
                    <a:alpha val="80000"/>
                  </a:srgbClr>
                </a:solidFill>
                <a:latin typeface="Calibri" panose="020F0502020204030204" pitchFamily="34" charset="0"/>
              </a:rPr>
              <a:t>Testing Accuracy  :  41.18</a:t>
            </a:r>
          </a:p>
          <a:p>
            <a:r>
              <a:rPr lang="en-US" sz="2000" dirty="0">
                <a:solidFill>
                  <a:srgbClr val="080808">
                    <a:alpha val="80000"/>
                  </a:srgbClr>
                </a:solidFill>
                <a:latin typeface="Calibri" panose="020F0502020204030204" pitchFamily="34" charset="0"/>
              </a:rPr>
              <a:t>Training F1 Score :  91.06</a:t>
            </a:r>
          </a:p>
          <a:p>
            <a:r>
              <a:rPr lang="en-US" sz="2000" dirty="0">
                <a:solidFill>
                  <a:srgbClr val="080808">
                    <a:alpha val="80000"/>
                  </a:srgbClr>
                </a:solidFill>
                <a:latin typeface="Calibri" panose="020F0502020204030204" pitchFamily="34" charset="0"/>
              </a:rPr>
              <a:t>Testing F1 Score  :  48.27</a:t>
            </a:r>
            <a:endParaRPr lang="en-US" sz="2000" dirty="0">
              <a:solidFill>
                <a:srgbClr val="080808">
                  <a:alpha val="80000"/>
                </a:srgbClr>
              </a:solidFill>
            </a:endParaRPr>
          </a:p>
        </p:txBody>
      </p:sp>
      <p:sp>
        <p:nvSpPr>
          <p:cNvPr id="8" name="TextBox 7">
            <a:extLst>
              <a:ext uri="{FF2B5EF4-FFF2-40B4-BE49-F238E27FC236}">
                <a16:creationId xmlns:a16="http://schemas.microsoft.com/office/drawing/2014/main" id="{3BA8B8E3-08D4-0B2A-535A-62603C442787}"/>
              </a:ext>
            </a:extLst>
          </p:cNvPr>
          <p:cNvSpPr txBox="1"/>
          <p:nvPr/>
        </p:nvSpPr>
        <p:spPr>
          <a:xfrm>
            <a:off x="784382" y="5465302"/>
            <a:ext cx="9900261" cy="523220"/>
          </a:xfrm>
          <a:prstGeom prst="rect">
            <a:avLst/>
          </a:prstGeom>
          <a:noFill/>
        </p:spPr>
        <p:txBody>
          <a:bodyPr wrap="square" rtlCol="0">
            <a:spAutoFit/>
          </a:bodyPr>
          <a:lstStyle/>
          <a:p>
            <a:r>
              <a:rPr lang="en-US" sz="2800" b="1" dirty="0">
                <a:solidFill>
                  <a:schemeClr val="accent2">
                    <a:lumMod val="75000"/>
                  </a:schemeClr>
                </a:solidFill>
              </a:rPr>
              <a:t>When considered 3 Classes : 0-Negative, 1-Neutral, 2-Positive</a:t>
            </a:r>
          </a:p>
        </p:txBody>
      </p:sp>
      <p:sp>
        <p:nvSpPr>
          <p:cNvPr id="9" name="TextBox 8">
            <a:extLst>
              <a:ext uri="{FF2B5EF4-FFF2-40B4-BE49-F238E27FC236}">
                <a16:creationId xmlns:a16="http://schemas.microsoft.com/office/drawing/2014/main" id="{F36B7D37-317F-6FF1-5CEB-B2DB2B67E18B}"/>
              </a:ext>
            </a:extLst>
          </p:cNvPr>
          <p:cNvSpPr txBox="1"/>
          <p:nvPr/>
        </p:nvSpPr>
        <p:spPr>
          <a:xfrm>
            <a:off x="1911461" y="6342465"/>
            <a:ext cx="3126365"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Logistic Regression</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90.47</a:t>
            </a:r>
          </a:p>
          <a:p>
            <a:r>
              <a:rPr lang="en-US" sz="2000" dirty="0">
                <a:solidFill>
                  <a:srgbClr val="080808">
                    <a:alpha val="80000"/>
                  </a:srgbClr>
                </a:solidFill>
                <a:latin typeface="Calibri" panose="020F0502020204030204" pitchFamily="34" charset="0"/>
              </a:rPr>
              <a:t>Testing Accuracy   :  71.7</a:t>
            </a:r>
          </a:p>
          <a:p>
            <a:r>
              <a:rPr lang="en-US" sz="2000" dirty="0">
                <a:solidFill>
                  <a:srgbClr val="080808">
                    <a:alpha val="80000"/>
                  </a:srgbClr>
                </a:solidFill>
                <a:latin typeface="Calibri" panose="020F0502020204030204" pitchFamily="34" charset="0"/>
              </a:rPr>
              <a:t>Training F1 Score  :  91.9</a:t>
            </a:r>
          </a:p>
          <a:p>
            <a:r>
              <a:rPr lang="en-US" sz="2000" dirty="0">
                <a:solidFill>
                  <a:srgbClr val="080808">
                    <a:alpha val="80000"/>
                  </a:srgbClr>
                </a:solidFill>
                <a:latin typeface="Calibri" panose="020F0502020204030204" pitchFamily="34" charset="0"/>
              </a:rPr>
              <a:t>Testing F1 Score    :  79.04</a:t>
            </a:r>
            <a:endParaRPr lang="en-US" sz="2000" dirty="0">
              <a:solidFill>
                <a:srgbClr val="080808">
                  <a:alpha val="80000"/>
                </a:srgbClr>
              </a:solidFill>
            </a:endParaRPr>
          </a:p>
        </p:txBody>
      </p:sp>
      <p:sp>
        <p:nvSpPr>
          <p:cNvPr id="10" name="TextBox 9">
            <a:extLst>
              <a:ext uri="{FF2B5EF4-FFF2-40B4-BE49-F238E27FC236}">
                <a16:creationId xmlns:a16="http://schemas.microsoft.com/office/drawing/2014/main" id="{72188BED-22C2-9ECE-C286-7A0F8DCD6430}"/>
              </a:ext>
            </a:extLst>
          </p:cNvPr>
          <p:cNvSpPr txBox="1"/>
          <p:nvPr/>
        </p:nvSpPr>
        <p:spPr>
          <a:xfrm>
            <a:off x="6785067" y="6342465"/>
            <a:ext cx="3425749"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SVM</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a:t>
            </a:r>
            <a:r>
              <a:rPr lang="en-US" sz="2000" dirty="0">
                <a:solidFill>
                  <a:srgbClr val="080808">
                    <a:alpha val="80000"/>
                  </a:srgbClr>
                </a:solidFill>
                <a:highlight>
                  <a:srgbClr val="FFFF00"/>
                </a:highlight>
                <a:latin typeface="Calibri" panose="020F0502020204030204" pitchFamily="34" charset="0"/>
              </a:rPr>
              <a:t>97.36</a:t>
            </a:r>
          </a:p>
          <a:p>
            <a:r>
              <a:rPr lang="en-US" sz="2000" dirty="0">
                <a:solidFill>
                  <a:srgbClr val="080808">
                    <a:alpha val="80000"/>
                  </a:srgbClr>
                </a:solidFill>
                <a:latin typeface="Calibri" panose="020F0502020204030204" pitchFamily="34" charset="0"/>
              </a:rPr>
              <a:t>Testing Accuracy   : </a:t>
            </a:r>
            <a:r>
              <a:rPr lang="en-US" sz="2000" dirty="0">
                <a:solidFill>
                  <a:srgbClr val="080808">
                    <a:alpha val="80000"/>
                  </a:srgbClr>
                </a:solidFill>
                <a:highlight>
                  <a:srgbClr val="FFFF00"/>
                </a:highlight>
                <a:latin typeface="Calibri" panose="020F0502020204030204" pitchFamily="34" charset="0"/>
              </a:rPr>
              <a:t>72.55</a:t>
            </a:r>
          </a:p>
          <a:p>
            <a:r>
              <a:rPr lang="en-US" sz="2000" dirty="0">
                <a:solidFill>
                  <a:srgbClr val="080808">
                    <a:alpha val="80000"/>
                  </a:srgbClr>
                </a:solidFill>
                <a:latin typeface="Calibri" panose="020F0502020204030204" pitchFamily="34" charset="0"/>
              </a:rPr>
              <a:t>Training F1 Score  : </a:t>
            </a:r>
            <a:r>
              <a:rPr lang="en-US" sz="2000" dirty="0">
                <a:solidFill>
                  <a:srgbClr val="080808">
                    <a:alpha val="80000"/>
                  </a:srgbClr>
                </a:solidFill>
                <a:highlight>
                  <a:srgbClr val="00FF00"/>
                </a:highlight>
                <a:latin typeface="Calibri" panose="020F0502020204030204" pitchFamily="34" charset="0"/>
              </a:rPr>
              <a:t>97.48</a:t>
            </a:r>
          </a:p>
          <a:p>
            <a:r>
              <a:rPr lang="en-US" sz="2000" dirty="0">
                <a:solidFill>
                  <a:srgbClr val="080808">
                    <a:alpha val="80000"/>
                  </a:srgbClr>
                </a:solidFill>
                <a:latin typeface="Calibri" panose="020F0502020204030204" pitchFamily="34" charset="0"/>
              </a:rPr>
              <a:t>Testing F1 Score    : </a:t>
            </a:r>
            <a:r>
              <a:rPr lang="en-US" sz="2000" dirty="0">
                <a:solidFill>
                  <a:srgbClr val="080808">
                    <a:alpha val="80000"/>
                  </a:srgbClr>
                </a:solidFill>
                <a:highlight>
                  <a:srgbClr val="00FF00"/>
                </a:highlight>
                <a:latin typeface="Calibri" panose="020F0502020204030204" pitchFamily="34" charset="0"/>
              </a:rPr>
              <a:t>81.21</a:t>
            </a:r>
            <a:endParaRPr lang="en-US" sz="2000" dirty="0">
              <a:solidFill>
                <a:srgbClr val="080808">
                  <a:alpha val="80000"/>
                </a:srgbClr>
              </a:solidFill>
              <a:highlight>
                <a:srgbClr val="00FF00"/>
              </a:highlight>
            </a:endParaRPr>
          </a:p>
        </p:txBody>
      </p:sp>
      <p:sp>
        <p:nvSpPr>
          <p:cNvPr id="11" name="TextBox 10">
            <a:extLst>
              <a:ext uri="{FF2B5EF4-FFF2-40B4-BE49-F238E27FC236}">
                <a16:creationId xmlns:a16="http://schemas.microsoft.com/office/drawing/2014/main" id="{52F5612E-2A6E-52FD-3A3F-6D5A30BA9BA7}"/>
              </a:ext>
            </a:extLst>
          </p:cNvPr>
          <p:cNvSpPr txBox="1"/>
          <p:nvPr/>
        </p:nvSpPr>
        <p:spPr>
          <a:xfrm>
            <a:off x="11205876" y="6342465"/>
            <a:ext cx="2948030"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Neural Network</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96.6</a:t>
            </a:r>
          </a:p>
          <a:p>
            <a:r>
              <a:rPr lang="en-US" sz="2000" dirty="0">
                <a:solidFill>
                  <a:srgbClr val="080808">
                    <a:alpha val="80000"/>
                  </a:srgbClr>
                </a:solidFill>
                <a:latin typeface="Calibri" panose="020F0502020204030204" pitchFamily="34" charset="0"/>
              </a:rPr>
              <a:t>Testing Accuracy   :  72.74</a:t>
            </a:r>
          </a:p>
          <a:p>
            <a:r>
              <a:rPr lang="en-US" sz="2000" dirty="0">
                <a:solidFill>
                  <a:srgbClr val="080808">
                    <a:alpha val="80000"/>
                  </a:srgbClr>
                </a:solidFill>
                <a:latin typeface="Calibri" panose="020F0502020204030204" pitchFamily="34" charset="0"/>
              </a:rPr>
              <a:t>Training F1 Score  :  96.63</a:t>
            </a:r>
          </a:p>
          <a:p>
            <a:r>
              <a:rPr lang="en-US" sz="2000" dirty="0">
                <a:solidFill>
                  <a:srgbClr val="080808">
                    <a:alpha val="80000"/>
                  </a:srgbClr>
                </a:solidFill>
                <a:latin typeface="Calibri" panose="020F0502020204030204" pitchFamily="34" charset="0"/>
              </a:rPr>
              <a:t>Testing F1 Score    :  81.61</a:t>
            </a:r>
            <a:endParaRPr lang="en-US" sz="2000" dirty="0">
              <a:solidFill>
                <a:srgbClr val="080808">
                  <a:alpha val="80000"/>
                </a:srgbClr>
              </a:solidFill>
            </a:endParaRPr>
          </a:p>
        </p:txBody>
      </p:sp>
    </p:spTree>
    <p:extLst>
      <p:ext uri="{BB962C8B-B14F-4D97-AF65-F5344CB8AC3E}">
        <p14:creationId xmlns:p14="http://schemas.microsoft.com/office/powerpoint/2010/main" val="14209421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id="{B2CC7909-2697-FADA-F02F-39BCBFE8F6E3}"/>
              </a:ext>
            </a:extLst>
          </p:cNvPr>
          <p:cNvSpPr txBox="1">
            <a:spLocks/>
          </p:cNvSpPr>
          <p:nvPr/>
        </p:nvSpPr>
        <p:spPr>
          <a:xfrm>
            <a:off x="-134308" y="765744"/>
            <a:ext cx="6636358" cy="2063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75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sz="3600" dirty="0"/>
              <a:t>Final Model – SVM</a:t>
            </a:r>
          </a:p>
          <a:p>
            <a:pPr hangingPunct="1"/>
            <a:r>
              <a:rPr lang="en-US" sz="3600" dirty="0"/>
              <a:t>Before SMOTE</a:t>
            </a:r>
          </a:p>
        </p:txBody>
      </p:sp>
      <p:sp>
        <p:nvSpPr>
          <p:cNvPr id="8" name="TextBox 7">
            <a:extLst>
              <a:ext uri="{FF2B5EF4-FFF2-40B4-BE49-F238E27FC236}">
                <a16:creationId xmlns:a16="http://schemas.microsoft.com/office/drawing/2014/main" id="{ACE90C02-4001-227D-7B25-E954BB6AC190}"/>
              </a:ext>
            </a:extLst>
          </p:cNvPr>
          <p:cNvSpPr txBox="1"/>
          <p:nvPr/>
        </p:nvSpPr>
        <p:spPr>
          <a:xfrm>
            <a:off x="0" y="2679554"/>
            <a:ext cx="6556075"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solidFill>
                  <a:srgbClr val="080808">
                    <a:alpha val="80000"/>
                  </a:srgbClr>
                </a:solidFill>
                <a:latin typeface="Calibri" panose="020F0502020204030204" pitchFamily="34" charset="0"/>
              </a:rPr>
              <a:t>Training Accuracy : 95.63</a:t>
            </a:r>
          </a:p>
          <a:p>
            <a:r>
              <a:rPr lang="en-US" sz="2800" dirty="0">
                <a:solidFill>
                  <a:srgbClr val="080808">
                    <a:alpha val="80000"/>
                  </a:srgbClr>
                </a:solidFill>
                <a:latin typeface="Calibri" panose="020F0502020204030204" pitchFamily="34" charset="0"/>
              </a:rPr>
              <a:t>Training F1 Score  : 95.95</a:t>
            </a:r>
          </a:p>
          <a:p>
            <a:r>
              <a:rPr lang="en-US" sz="2800" dirty="0">
                <a:solidFill>
                  <a:srgbClr val="080808">
                    <a:alpha val="80000"/>
                  </a:srgbClr>
                </a:solidFill>
                <a:latin typeface="Calibri" panose="020F0502020204030204" pitchFamily="34" charset="0"/>
              </a:rPr>
              <a:t>Testing Accuracy   : </a:t>
            </a:r>
            <a:r>
              <a:rPr lang="en-US" sz="2800" dirty="0">
                <a:solidFill>
                  <a:srgbClr val="080808">
                    <a:alpha val="80000"/>
                  </a:srgbClr>
                </a:solidFill>
                <a:highlight>
                  <a:srgbClr val="00FF00"/>
                </a:highlight>
                <a:latin typeface="Calibri" panose="020F0502020204030204" pitchFamily="34" charset="0"/>
              </a:rPr>
              <a:t>67.60</a:t>
            </a:r>
          </a:p>
          <a:p>
            <a:r>
              <a:rPr lang="en-US" sz="2800" dirty="0">
                <a:solidFill>
                  <a:srgbClr val="080808">
                    <a:alpha val="80000"/>
                  </a:srgbClr>
                </a:solidFill>
                <a:latin typeface="Calibri" panose="020F0502020204030204" pitchFamily="34" charset="0"/>
              </a:rPr>
              <a:t>Testing F1 Score    : 70.66</a:t>
            </a:r>
            <a:endParaRPr lang="en-US" sz="4000" dirty="0">
              <a:solidFill>
                <a:srgbClr val="080808">
                  <a:alpha val="80000"/>
                </a:srgbClr>
              </a:solidFill>
              <a:latin typeface="Calibri" panose="020F0502020204030204" pitchFamily="34" charset="0"/>
            </a:endParaRPr>
          </a:p>
        </p:txBody>
      </p:sp>
      <p:pic>
        <p:nvPicPr>
          <p:cNvPr id="9" name="Picture 8">
            <a:extLst>
              <a:ext uri="{FF2B5EF4-FFF2-40B4-BE49-F238E27FC236}">
                <a16:creationId xmlns:a16="http://schemas.microsoft.com/office/drawing/2014/main" id="{A67BD1FC-E75E-CAFF-068E-7185587B0157}"/>
              </a:ext>
            </a:extLst>
          </p:cNvPr>
          <p:cNvPicPr>
            <a:picLocks noChangeAspect="1"/>
          </p:cNvPicPr>
          <p:nvPr/>
        </p:nvPicPr>
        <p:blipFill>
          <a:blip r:embed="rId2"/>
          <a:stretch>
            <a:fillRect/>
          </a:stretch>
        </p:blipFill>
        <p:spPr>
          <a:xfrm>
            <a:off x="6502050" y="765744"/>
            <a:ext cx="4775601" cy="3616475"/>
          </a:xfrm>
          <a:prstGeom prst="rect">
            <a:avLst/>
          </a:prstGeom>
        </p:spPr>
      </p:pic>
      <p:sp>
        <p:nvSpPr>
          <p:cNvPr id="4" name="Word Cloud (all reviews)">
            <a:extLst>
              <a:ext uri="{FF2B5EF4-FFF2-40B4-BE49-F238E27FC236}">
                <a16:creationId xmlns:a16="http://schemas.microsoft.com/office/drawing/2014/main" id="{576FCDD9-9006-508B-61B0-550768A0B606}"/>
              </a:ext>
            </a:extLst>
          </p:cNvPr>
          <p:cNvSpPr txBox="1">
            <a:spLocks/>
          </p:cNvSpPr>
          <p:nvPr/>
        </p:nvSpPr>
        <p:spPr>
          <a:xfrm>
            <a:off x="302735" y="5055939"/>
            <a:ext cx="5950604" cy="2108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75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sz="3200" dirty="0"/>
              <a:t>Final Model – SVM</a:t>
            </a:r>
          </a:p>
          <a:p>
            <a:pPr hangingPunct="1"/>
            <a:r>
              <a:rPr lang="en-US" sz="3200" dirty="0"/>
              <a:t>After SMOTE</a:t>
            </a:r>
          </a:p>
        </p:txBody>
      </p:sp>
      <p:sp>
        <p:nvSpPr>
          <p:cNvPr id="5" name="TextBox 4">
            <a:extLst>
              <a:ext uri="{FF2B5EF4-FFF2-40B4-BE49-F238E27FC236}">
                <a16:creationId xmlns:a16="http://schemas.microsoft.com/office/drawing/2014/main" id="{F7F595B9-49F2-1176-A716-C9658D4BADA3}"/>
              </a:ext>
            </a:extLst>
          </p:cNvPr>
          <p:cNvSpPr txBox="1"/>
          <p:nvPr/>
        </p:nvSpPr>
        <p:spPr>
          <a:xfrm>
            <a:off x="-94167" y="6924137"/>
            <a:ext cx="6556075"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solidFill>
                  <a:srgbClr val="080808">
                    <a:alpha val="80000"/>
                  </a:srgbClr>
                </a:solidFill>
                <a:latin typeface="Calibri" panose="020F0502020204030204" pitchFamily="34" charset="0"/>
              </a:rPr>
              <a:t>Training Accuracy : 99.72</a:t>
            </a:r>
          </a:p>
          <a:p>
            <a:r>
              <a:rPr lang="en-US" sz="2800" dirty="0">
                <a:solidFill>
                  <a:srgbClr val="080808">
                    <a:alpha val="80000"/>
                  </a:srgbClr>
                </a:solidFill>
                <a:latin typeface="Calibri" panose="020F0502020204030204" pitchFamily="34" charset="0"/>
              </a:rPr>
              <a:t>Training F1 Score  : 99.72</a:t>
            </a:r>
          </a:p>
          <a:p>
            <a:r>
              <a:rPr lang="en-US" sz="2800" dirty="0">
                <a:solidFill>
                  <a:srgbClr val="080808">
                    <a:alpha val="80000"/>
                  </a:srgbClr>
                </a:solidFill>
                <a:latin typeface="Calibri" panose="020F0502020204030204" pitchFamily="34" charset="0"/>
              </a:rPr>
              <a:t>Testing Accuracy   : </a:t>
            </a:r>
            <a:r>
              <a:rPr lang="en-US" sz="2800" dirty="0">
                <a:solidFill>
                  <a:srgbClr val="080808">
                    <a:alpha val="80000"/>
                  </a:srgbClr>
                </a:solidFill>
                <a:highlight>
                  <a:srgbClr val="00FF00"/>
                </a:highlight>
                <a:latin typeface="Calibri" panose="020F0502020204030204" pitchFamily="34" charset="0"/>
              </a:rPr>
              <a:t>68.92</a:t>
            </a:r>
          </a:p>
          <a:p>
            <a:r>
              <a:rPr lang="en-US" sz="2800" dirty="0">
                <a:solidFill>
                  <a:srgbClr val="080808">
                    <a:alpha val="80000"/>
                  </a:srgbClr>
                </a:solidFill>
                <a:latin typeface="Calibri" panose="020F0502020204030204" pitchFamily="34" charset="0"/>
              </a:rPr>
              <a:t>Testing F1 Score    : 72.89</a:t>
            </a:r>
          </a:p>
        </p:txBody>
      </p:sp>
      <p:pic>
        <p:nvPicPr>
          <p:cNvPr id="14" name="Picture 13">
            <a:extLst>
              <a:ext uri="{FF2B5EF4-FFF2-40B4-BE49-F238E27FC236}">
                <a16:creationId xmlns:a16="http://schemas.microsoft.com/office/drawing/2014/main" id="{88B94AFF-D10C-6756-23AB-297FBA449E4E}"/>
              </a:ext>
            </a:extLst>
          </p:cNvPr>
          <p:cNvPicPr>
            <a:picLocks noChangeAspect="1"/>
          </p:cNvPicPr>
          <p:nvPr/>
        </p:nvPicPr>
        <p:blipFill>
          <a:blip r:embed="rId3"/>
          <a:stretch>
            <a:fillRect/>
          </a:stretch>
        </p:blipFill>
        <p:spPr>
          <a:xfrm>
            <a:off x="6461907" y="5434294"/>
            <a:ext cx="4773747" cy="3616475"/>
          </a:xfrm>
          <a:prstGeom prst="rect">
            <a:avLst/>
          </a:prstGeom>
        </p:spPr>
      </p:pic>
      <p:pic>
        <p:nvPicPr>
          <p:cNvPr id="16" name="Picture 15">
            <a:extLst>
              <a:ext uri="{FF2B5EF4-FFF2-40B4-BE49-F238E27FC236}">
                <a16:creationId xmlns:a16="http://schemas.microsoft.com/office/drawing/2014/main" id="{2893B073-87C4-066A-FA44-178BE7A93ADE}"/>
              </a:ext>
            </a:extLst>
          </p:cNvPr>
          <p:cNvPicPr>
            <a:picLocks noChangeAspect="1"/>
          </p:cNvPicPr>
          <p:nvPr/>
        </p:nvPicPr>
        <p:blipFill>
          <a:blip r:embed="rId4"/>
          <a:stretch>
            <a:fillRect/>
          </a:stretch>
        </p:blipFill>
        <p:spPr>
          <a:xfrm>
            <a:off x="11779242" y="5371382"/>
            <a:ext cx="4622381" cy="3616474"/>
          </a:xfrm>
          <a:prstGeom prst="rect">
            <a:avLst/>
          </a:prstGeom>
        </p:spPr>
      </p:pic>
      <p:pic>
        <p:nvPicPr>
          <p:cNvPr id="18" name="Picture 17">
            <a:extLst>
              <a:ext uri="{FF2B5EF4-FFF2-40B4-BE49-F238E27FC236}">
                <a16:creationId xmlns:a16="http://schemas.microsoft.com/office/drawing/2014/main" id="{BFF228FD-FDFB-1065-BDC6-BF823FB10F87}"/>
              </a:ext>
            </a:extLst>
          </p:cNvPr>
          <p:cNvPicPr>
            <a:picLocks noChangeAspect="1"/>
          </p:cNvPicPr>
          <p:nvPr/>
        </p:nvPicPr>
        <p:blipFill>
          <a:blip r:embed="rId5"/>
          <a:stretch>
            <a:fillRect/>
          </a:stretch>
        </p:blipFill>
        <p:spPr>
          <a:xfrm>
            <a:off x="11779243" y="765744"/>
            <a:ext cx="4612487" cy="3616475"/>
          </a:xfrm>
          <a:prstGeom prst="rect">
            <a:avLst/>
          </a:prstGeom>
        </p:spPr>
      </p:pic>
      <p:cxnSp>
        <p:nvCxnSpPr>
          <p:cNvPr id="20" name="Straight Connector 19">
            <a:extLst>
              <a:ext uri="{FF2B5EF4-FFF2-40B4-BE49-F238E27FC236}">
                <a16:creationId xmlns:a16="http://schemas.microsoft.com/office/drawing/2014/main" id="{C2CE636C-6573-C100-DCE9-F91409B54250}"/>
              </a:ext>
            </a:extLst>
          </p:cNvPr>
          <p:cNvCxnSpPr/>
          <p:nvPr/>
        </p:nvCxnSpPr>
        <p:spPr>
          <a:xfrm>
            <a:off x="931653" y="4876800"/>
            <a:ext cx="15469970" cy="0"/>
          </a:xfrm>
          <a:prstGeom prst="line">
            <a:avLst/>
          </a:prstGeom>
          <a:noFill/>
          <a:ln w="38100" cap="flat">
            <a:solidFill>
              <a:srgbClr val="92D05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889227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id="{711FCAAE-290B-5E89-B3D1-D0187E6B9932}"/>
              </a:ext>
            </a:extLst>
          </p:cNvPr>
          <p:cNvSpPr txBox="1">
            <a:spLocks/>
          </p:cNvSpPr>
          <p:nvPr/>
        </p:nvSpPr>
        <p:spPr>
          <a:xfrm>
            <a:off x="394046" y="761972"/>
            <a:ext cx="7720392" cy="738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2500" lnSpcReduction="200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sz="6100" dirty="0"/>
              <a:t>Deployment - Streamlit</a:t>
            </a:r>
          </a:p>
        </p:txBody>
      </p:sp>
      <p:pic>
        <p:nvPicPr>
          <p:cNvPr id="4" name="Picture 3">
            <a:extLst>
              <a:ext uri="{FF2B5EF4-FFF2-40B4-BE49-F238E27FC236}">
                <a16:creationId xmlns:a16="http://schemas.microsoft.com/office/drawing/2014/main" id="{9CFB96C6-13E8-64DA-7C64-241AADD8F25A}"/>
              </a:ext>
            </a:extLst>
          </p:cNvPr>
          <p:cNvPicPr>
            <a:picLocks noChangeAspect="1"/>
          </p:cNvPicPr>
          <p:nvPr/>
        </p:nvPicPr>
        <p:blipFill rotWithShape="1">
          <a:blip r:embed="rId2"/>
          <a:srcRect l="14202" t="16842" r="15665" b="14211"/>
          <a:stretch/>
        </p:blipFill>
        <p:spPr>
          <a:xfrm>
            <a:off x="1287137" y="1500446"/>
            <a:ext cx="13032712" cy="7440743"/>
          </a:xfrm>
          <a:prstGeom prst="rect">
            <a:avLst/>
          </a:prstGeom>
        </p:spPr>
      </p:pic>
    </p:spTree>
    <p:extLst>
      <p:ext uri="{BB962C8B-B14F-4D97-AF65-F5344CB8AC3E}">
        <p14:creationId xmlns:p14="http://schemas.microsoft.com/office/powerpoint/2010/main" val="5619479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1C764-47F7-3080-530D-77F8FBFB32FE}"/>
              </a:ext>
            </a:extLst>
          </p:cNvPr>
          <p:cNvSpPr>
            <a:spLocks noGrp="1"/>
          </p:cNvSpPr>
          <p:nvPr>
            <p:ph type="title"/>
          </p:nvPr>
        </p:nvSpPr>
        <p:spPr>
          <a:xfrm>
            <a:off x="1124042" y="1235734"/>
            <a:ext cx="6605226" cy="920870"/>
          </a:xfrm>
        </p:spPr>
        <p:txBody>
          <a:bodyPr>
            <a:normAutofit fontScale="90000"/>
          </a:bodyPr>
          <a:lstStyle/>
          <a:p>
            <a:r>
              <a:rPr lang="en-US" dirty="0"/>
              <a:t>Challenges Faced</a:t>
            </a:r>
          </a:p>
        </p:txBody>
      </p:sp>
      <p:sp>
        <p:nvSpPr>
          <p:cNvPr id="4" name="Steps done…">
            <a:extLst>
              <a:ext uri="{FF2B5EF4-FFF2-40B4-BE49-F238E27FC236}">
                <a16:creationId xmlns:a16="http://schemas.microsoft.com/office/drawing/2014/main" id="{E5E8F396-9ECD-1050-2900-FD56A9D5F9D2}"/>
              </a:ext>
            </a:extLst>
          </p:cNvPr>
          <p:cNvSpPr txBox="1"/>
          <p:nvPr/>
        </p:nvSpPr>
        <p:spPr>
          <a:xfrm>
            <a:off x="1799041" y="2493033"/>
            <a:ext cx="11830695" cy="5028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465689" indent="-465689" algn="l">
              <a:buSzPct val="50000"/>
              <a:buBlip>
                <a:blip r:embed="rId2"/>
              </a:buBlip>
              <a:defRPr i="0"/>
            </a:pPr>
            <a:r>
              <a:rPr lang="en-US" sz="4001" dirty="0">
                <a:solidFill>
                  <a:srgbClr val="080808">
                    <a:alpha val="80000"/>
                  </a:srgbClr>
                </a:solidFill>
              </a:rPr>
              <a:t>Dealing with Imbalanced Dataset – Selecting right sampling technique</a:t>
            </a:r>
          </a:p>
          <a:p>
            <a:pPr algn="l">
              <a:buSzPct val="50000"/>
              <a:defRPr i="0"/>
            </a:pP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Selecting right python module for Keyword Extraction</a:t>
            </a:r>
          </a:p>
          <a:p>
            <a:pPr algn="l">
              <a:buSzPct val="50000"/>
              <a:defRPr i="0"/>
            </a:pPr>
            <a:endParaRPr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Sentiment Analysis – Exploring various Methods</a:t>
            </a:r>
          </a:p>
          <a:p>
            <a:pPr marL="465689" indent="-465689" algn="l">
              <a:buSzPct val="50000"/>
              <a:buBlip>
                <a:blip r:embed="rId2"/>
              </a:buBlip>
              <a:defRPr i="0"/>
            </a:pP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Deployment</a:t>
            </a:r>
            <a:endParaRPr sz="4001" dirty="0">
              <a:solidFill>
                <a:srgbClr val="080808">
                  <a:alpha val="80000"/>
                </a:srgbClr>
              </a:solidFill>
            </a:endParaRPr>
          </a:p>
        </p:txBody>
      </p:sp>
    </p:spTree>
    <p:extLst>
      <p:ext uri="{BB962C8B-B14F-4D97-AF65-F5344CB8AC3E}">
        <p14:creationId xmlns:p14="http://schemas.microsoft.com/office/powerpoint/2010/main" val="3039244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Image" descr="Image"/>
          <p:cNvPicPr>
            <a:picLocks noGrp="1"/>
          </p:cNvPicPr>
          <p:nvPr>
            <p:ph type="pic" idx="13"/>
          </p:nvPr>
        </p:nvPicPr>
        <p:blipFill>
          <a:blip r:embed="rId2"/>
          <a:stretch>
            <a:fillRect/>
          </a:stretch>
        </p:blipFill>
        <p:spPr>
          <a:xfrm>
            <a:off x="8670130" y="1017917"/>
            <a:ext cx="6253567" cy="7109526"/>
          </a:xfrm>
          <a:prstGeom prst="rect">
            <a:avLst/>
          </a:prstGeom>
        </p:spPr>
      </p:pic>
      <p:sp>
        <p:nvSpPr>
          <p:cNvPr id="125" name="Group 4…"/>
          <p:cNvSpPr txBox="1"/>
          <p:nvPr/>
        </p:nvSpPr>
        <p:spPr>
          <a:xfrm>
            <a:off x="1673525" y="965807"/>
            <a:ext cx="6573328" cy="7581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i="0"/>
            </a:pPr>
            <a:r>
              <a:rPr sz="6800" i="0" dirty="0">
                <a:solidFill>
                  <a:srgbClr val="BCB08F"/>
                </a:solidFill>
                <a:effectLst>
                  <a:outerShdw blurRad="12700" dist="12700" dir="16200000" rotWithShape="0">
                    <a:srgbClr val="000000">
                      <a:alpha val="50000"/>
                    </a:srgbClr>
                  </a:outerShdw>
                </a:effectLst>
              </a:rPr>
              <a:t>Group 4</a:t>
            </a:r>
            <a:r>
              <a:rPr lang="en-US" sz="6800" i="0" dirty="0">
                <a:solidFill>
                  <a:srgbClr val="BCB08F"/>
                </a:solidFill>
                <a:effectLst>
                  <a:outerShdw blurRad="12700" dist="12700" dir="16200000" rotWithShape="0">
                    <a:srgbClr val="000000">
                      <a:alpha val="50000"/>
                    </a:srgbClr>
                  </a:outerShdw>
                </a:effectLst>
              </a:rPr>
              <a:t> Members</a:t>
            </a:r>
          </a:p>
          <a:p>
            <a:pPr algn="l">
              <a:defRPr i="0"/>
            </a:pPr>
            <a:endParaRPr sz="4001" u="sng" dirty="0">
              <a:solidFill>
                <a:srgbClr val="080808">
                  <a:alpha val="80000"/>
                </a:srgbClr>
              </a:solidFill>
            </a:endParaRPr>
          </a:p>
          <a:p>
            <a:pPr algn="l">
              <a:defRPr i="0"/>
            </a:pPr>
            <a:r>
              <a:rPr sz="5400" dirty="0">
                <a:solidFill>
                  <a:srgbClr val="080808">
                    <a:alpha val="80000"/>
                  </a:srgbClr>
                </a:solidFill>
              </a:rPr>
              <a:t>1. </a:t>
            </a:r>
            <a:r>
              <a:rPr lang="en-US" sz="5400" dirty="0">
                <a:solidFill>
                  <a:srgbClr val="080808">
                    <a:alpha val="80000"/>
                  </a:srgbClr>
                </a:solidFill>
              </a:rPr>
              <a:t>Urvi</a:t>
            </a:r>
            <a:endParaRPr sz="5400" dirty="0">
              <a:solidFill>
                <a:srgbClr val="080808">
                  <a:alpha val="80000"/>
                </a:srgbClr>
              </a:solidFill>
            </a:endParaRPr>
          </a:p>
          <a:p>
            <a:pPr algn="l">
              <a:defRPr i="0"/>
            </a:pPr>
            <a:r>
              <a:rPr sz="5400" dirty="0">
                <a:solidFill>
                  <a:srgbClr val="080808">
                    <a:alpha val="80000"/>
                  </a:srgbClr>
                </a:solidFill>
              </a:rPr>
              <a:t>2. </a:t>
            </a:r>
            <a:r>
              <a:rPr lang="en-US" sz="5400" dirty="0">
                <a:solidFill>
                  <a:srgbClr val="080808">
                    <a:alpha val="80000"/>
                  </a:srgbClr>
                </a:solidFill>
              </a:rPr>
              <a:t>Rajkumar</a:t>
            </a:r>
            <a:endParaRPr sz="5400" dirty="0">
              <a:solidFill>
                <a:srgbClr val="080808">
                  <a:alpha val="80000"/>
                </a:srgbClr>
              </a:solidFill>
            </a:endParaRPr>
          </a:p>
          <a:p>
            <a:pPr algn="l">
              <a:defRPr i="0"/>
            </a:pPr>
            <a:r>
              <a:rPr sz="5400" dirty="0">
                <a:solidFill>
                  <a:srgbClr val="080808">
                    <a:alpha val="80000"/>
                  </a:srgbClr>
                </a:solidFill>
              </a:rPr>
              <a:t>3.</a:t>
            </a:r>
            <a:r>
              <a:rPr lang="en-US" sz="5400" dirty="0">
                <a:solidFill>
                  <a:srgbClr val="080808">
                    <a:alpha val="80000"/>
                  </a:srgbClr>
                </a:solidFill>
              </a:rPr>
              <a:t> Jyoti</a:t>
            </a:r>
            <a:endParaRPr sz="5400" dirty="0">
              <a:solidFill>
                <a:srgbClr val="080808">
                  <a:alpha val="80000"/>
                </a:srgbClr>
              </a:solidFill>
            </a:endParaRPr>
          </a:p>
          <a:p>
            <a:pPr algn="l">
              <a:defRPr i="0"/>
            </a:pPr>
            <a:r>
              <a:rPr sz="5400" dirty="0">
                <a:solidFill>
                  <a:srgbClr val="080808">
                    <a:alpha val="80000"/>
                  </a:srgbClr>
                </a:solidFill>
              </a:rPr>
              <a:t>4.</a:t>
            </a:r>
            <a:r>
              <a:rPr lang="en-US" sz="5400" dirty="0">
                <a:solidFill>
                  <a:srgbClr val="080808">
                    <a:alpha val="80000"/>
                  </a:srgbClr>
                </a:solidFill>
              </a:rPr>
              <a:t> Nikshep</a:t>
            </a:r>
            <a:endParaRPr sz="5400" dirty="0">
              <a:solidFill>
                <a:srgbClr val="080808">
                  <a:alpha val="80000"/>
                </a:srgbClr>
              </a:solidFill>
            </a:endParaRPr>
          </a:p>
          <a:p>
            <a:pPr algn="l">
              <a:defRPr i="0"/>
            </a:pPr>
            <a:r>
              <a:rPr sz="5400" dirty="0">
                <a:solidFill>
                  <a:srgbClr val="080808">
                    <a:alpha val="80000"/>
                  </a:srgbClr>
                </a:solidFill>
              </a:rPr>
              <a:t>5.</a:t>
            </a:r>
            <a:r>
              <a:rPr lang="en-US" sz="5400" dirty="0">
                <a:solidFill>
                  <a:srgbClr val="080808">
                    <a:alpha val="80000"/>
                  </a:srgbClr>
                </a:solidFill>
              </a:rPr>
              <a:t> Vishakha</a:t>
            </a:r>
            <a:endParaRPr sz="5400" dirty="0">
              <a:solidFill>
                <a:srgbClr val="080808">
                  <a:alpha val="80000"/>
                </a:srgbClr>
              </a:solidFill>
            </a:endParaRPr>
          </a:p>
          <a:p>
            <a:pPr algn="l">
              <a:defRPr i="0"/>
            </a:pPr>
            <a:r>
              <a:rPr sz="5400" dirty="0">
                <a:solidFill>
                  <a:srgbClr val="080808">
                    <a:alpha val="80000"/>
                  </a:srgbClr>
                </a:solidFill>
              </a:rPr>
              <a:t>6.</a:t>
            </a:r>
            <a:r>
              <a:rPr lang="en-US" sz="5400" dirty="0">
                <a:solidFill>
                  <a:srgbClr val="080808">
                    <a:alpha val="80000"/>
                  </a:srgbClr>
                </a:solidFill>
              </a:rPr>
              <a:t> Rakesh</a:t>
            </a:r>
            <a:endParaRPr sz="5400" dirty="0">
              <a:solidFill>
                <a:srgbClr val="080808">
                  <a:alpha val="80000"/>
                </a:srgbClr>
              </a:solidFill>
            </a:endParaRPr>
          </a:p>
          <a:p>
            <a:pPr algn="l">
              <a:defRPr i="0"/>
            </a:pPr>
            <a:r>
              <a:rPr sz="5400" dirty="0">
                <a:solidFill>
                  <a:srgbClr val="080808">
                    <a:alpha val="80000"/>
                  </a:srgbClr>
                </a:solidFill>
              </a:rPr>
              <a:t>7.</a:t>
            </a:r>
            <a:r>
              <a:rPr lang="en-US" sz="5400" dirty="0">
                <a:solidFill>
                  <a:srgbClr val="080808">
                    <a:alpha val="80000"/>
                  </a:srgbClr>
                </a:solidFill>
              </a:rPr>
              <a:t> Payod</a:t>
            </a:r>
            <a:endParaRPr sz="5400" dirty="0">
              <a:solidFill>
                <a:srgbClr val="080808">
                  <a:alpha val="80000"/>
                </a:srgbClr>
              </a:solidFill>
            </a:endParaRPr>
          </a:p>
        </p:txBody>
      </p:sp>
      <p:pic>
        <p:nvPicPr>
          <p:cNvPr id="126" name="Image" descr="Image"/>
          <p:cNvPicPr>
            <a:picLocks noChangeAspect="1"/>
          </p:cNvPicPr>
          <p:nvPr/>
        </p:nvPicPr>
        <p:blipFill>
          <a:blip r:embed="rId3"/>
          <a:stretch>
            <a:fillRect/>
          </a:stretch>
        </p:blipFill>
        <p:spPr>
          <a:xfrm>
            <a:off x="12713896" y="8127443"/>
            <a:ext cx="2209801" cy="7874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id="{37237A55-59D7-D47A-6BCC-AD572A8E3517}"/>
              </a:ext>
            </a:extLst>
          </p:cNvPr>
          <p:cNvSpPr txBox="1">
            <a:spLocks/>
          </p:cNvSpPr>
          <p:nvPr/>
        </p:nvSpPr>
        <p:spPr>
          <a:xfrm>
            <a:off x="1084159" y="735936"/>
            <a:ext cx="7720392" cy="738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2500" lnSpcReduction="200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algn="l" hangingPunct="1"/>
            <a:r>
              <a:rPr lang="en-US" sz="6100" dirty="0"/>
              <a:t>Conclusion</a:t>
            </a:r>
          </a:p>
        </p:txBody>
      </p:sp>
      <p:sp>
        <p:nvSpPr>
          <p:cNvPr id="4" name="TextBox 3">
            <a:extLst>
              <a:ext uri="{FF2B5EF4-FFF2-40B4-BE49-F238E27FC236}">
                <a16:creationId xmlns:a16="http://schemas.microsoft.com/office/drawing/2014/main" id="{C9EC2852-62CF-3F73-F211-8D6F93194E57}"/>
              </a:ext>
            </a:extLst>
          </p:cNvPr>
          <p:cNvSpPr txBox="1"/>
          <p:nvPr/>
        </p:nvSpPr>
        <p:spPr>
          <a:xfrm>
            <a:off x="1084159" y="1474410"/>
            <a:ext cx="15513064" cy="7848302"/>
          </a:xfrm>
          <a:prstGeom prst="rect">
            <a:avLst/>
          </a:prstGeom>
          <a:noFill/>
        </p:spPr>
        <p:txBody>
          <a:bodyPr wrap="square" rtlCol="0">
            <a:spAutoFit/>
          </a:bodyPr>
          <a:lstStyle/>
          <a:p>
            <a:pPr marL="214313" indent="-214313" algn="l">
              <a:buClr>
                <a:srgbClr val="86837F"/>
              </a:buClr>
              <a:buSzPts val="2000"/>
              <a:buFont typeface="Wingdings" panose="05000000000000000000" pitchFamily="2" charset="2"/>
              <a:buChar char="Ø"/>
            </a:pPr>
            <a:r>
              <a:rPr lang="en-US" sz="2800" dirty="0">
                <a:solidFill>
                  <a:srgbClr val="080808"/>
                </a:solidFill>
              </a:rPr>
              <a:t>This dataset consists of 20,491  reviews and ratings for different hotels </a:t>
            </a:r>
          </a:p>
          <a:p>
            <a:pPr algn="l">
              <a:buClr>
                <a:srgbClr val="86837F"/>
              </a:buClr>
              <a:buSzPts val="2000"/>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First of all, to observe the structure of the data, outliers  and features that affect the target variable, </a:t>
            </a:r>
          </a:p>
          <a:p>
            <a:pPr algn="l">
              <a:buClr>
                <a:schemeClr val="tx1"/>
              </a:buClr>
              <a:buSzPct val="100000"/>
            </a:pPr>
            <a:r>
              <a:rPr lang="en-US" sz="2800" dirty="0">
                <a:solidFill>
                  <a:srgbClr val="080808"/>
                </a:solidFill>
              </a:rPr>
              <a:t>   we used exploratory data analysis and data visualization techniques.</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Then, we performed text preprocessing technique to clean the text data, remove stop words and lemmatize them.</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To fix the class Imbalance, we did SMOTE analysis to oversample the data.</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We built models to predict the given review is positive, negative or neutral. We trained our models with train set, tested the success of models with test set.</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In this study, we made modelling with Logistic Regression, XG Boost, Random Forest, Decision Tree, KNN, Ada Boost, LG Boost , Naïve Bays, SVM and Neural Network.</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After Analyzing Training and Testing accuracy we finalized SVM as our final Model by applying SMOTE.</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p:txBody>
      </p:sp>
    </p:spTree>
    <p:extLst>
      <p:ext uri="{BB962C8B-B14F-4D97-AF65-F5344CB8AC3E}">
        <p14:creationId xmlns:p14="http://schemas.microsoft.com/office/powerpoint/2010/main" val="16473521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0A60-FAF0-7041-E1F0-8EECF858DAFB}"/>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78603577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Business Objective"/>
          <p:cNvSpPr txBox="1">
            <a:spLocks noGrp="1"/>
          </p:cNvSpPr>
          <p:nvPr>
            <p:ph type="title"/>
          </p:nvPr>
        </p:nvSpPr>
        <p:spPr>
          <a:xfrm>
            <a:off x="790706" y="705343"/>
            <a:ext cx="7622763" cy="1391199"/>
          </a:xfrm>
          <a:prstGeom prst="rect">
            <a:avLst/>
          </a:prstGeom>
        </p:spPr>
        <p:txBody>
          <a:bodyPr/>
          <a:lstStyle/>
          <a:p>
            <a:r>
              <a:rPr dirty="0"/>
              <a:t>Business Objective</a:t>
            </a:r>
          </a:p>
        </p:txBody>
      </p:sp>
      <p:sp>
        <p:nvSpPr>
          <p:cNvPr id="129" name="This is a sample dataset which consists of 20,000reviews and ratings for different hotels…"/>
          <p:cNvSpPr txBox="1"/>
          <p:nvPr/>
        </p:nvSpPr>
        <p:spPr>
          <a:xfrm>
            <a:off x="1379652" y="2292563"/>
            <a:ext cx="14786250" cy="6875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65689" indent="-465689" algn="l">
              <a:buSzPct val="50000"/>
              <a:buBlip>
                <a:blip r:embed="rId2"/>
              </a:buBlip>
              <a:defRPr i="0"/>
            </a:pPr>
            <a:r>
              <a:rPr sz="4001" dirty="0">
                <a:solidFill>
                  <a:srgbClr val="080808">
                    <a:alpha val="80000"/>
                  </a:srgbClr>
                </a:solidFill>
              </a:rPr>
              <a:t>This is a sample dataset which consists of 20,</a:t>
            </a:r>
            <a:r>
              <a:rPr lang="en-US" sz="4001" dirty="0">
                <a:solidFill>
                  <a:srgbClr val="080808">
                    <a:alpha val="80000"/>
                  </a:srgbClr>
                </a:solidFill>
              </a:rPr>
              <a:t>491 </a:t>
            </a:r>
            <a:r>
              <a:rPr sz="4001" dirty="0">
                <a:solidFill>
                  <a:srgbClr val="080808">
                    <a:alpha val="80000"/>
                  </a:srgbClr>
                </a:solidFill>
              </a:rPr>
              <a:t>reviews and ratings for different hotels</a:t>
            </a:r>
            <a:r>
              <a:rPr lang="en-US" sz="4001" dirty="0">
                <a:solidFill>
                  <a:srgbClr val="080808">
                    <a:alpha val="80000"/>
                  </a:srgbClr>
                </a:solidFill>
              </a:rPr>
              <a:t>.</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Our goal is to examine how travelers are communicating their positive and negative experiences in online platforms for staying in a specific hotel </a:t>
            </a:r>
            <a:r>
              <a:rPr lang="en-US" sz="4001" dirty="0">
                <a:solidFill>
                  <a:srgbClr val="080808">
                    <a:alpha val="80000"/>
                  </a:srgbClr>
                </a:solidFill>
              </a:rPr>
              <a:t>.</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Major objective is what are the attributes that travelers are considering while selecting a hotel. </a:t>
            </a:r>
          </a:p>
          <a:p>
            <a:pPr marL="465689" indent="-465689" algn="l">
              <a:buSzPct val="50000"/>
              <a:buBlip>
                <a:blip r:embed="rId2"/>
              </a:buBlip>
              <a:defRPr i="0"/>
            </a:pPr>
            <a:r>
              <a:rPr sz="4001" dirty="0">
                <a:solidFill>
                  <a:srgbClr val="080808">
                    <a:alpha val="80000"/>
                  </a:srgbClr>
                </a:solidFill>
              </a:rPr>
              <a:t>With this manager can understand which elements of their hotel influence more in forming a positive review or improves hotel brand image.</a:t>
            </a:r>
          </a:p>
          <a:p>
            <a:pPr algn="l">
              <a:defRPr i="0"/>
            </a:pPr>
            <a:endParaRPr sz="4001" dirty="0">
              <a:solidFill>
                <a:srgbClr val="080808">
                  <a:alpha val="80000"/>
                </a:srgbClr>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ject Workflow"/>
          <p:cNvSpPr txBox="1">
            <a:spLocks noGrp="1"/>
          </p:cNvSpPr>
          <p:nvPr>
            <p:ph type="title"/>
          </p:nvPr>
        </p:nvSpPr>
        <p:spPr>
          <a:xfrm>
            <a:off x="1207718" y="768847"/>
            <a:ext cx="6359985" cy="1316347"/>
          </a:xfrm>
          <a:prstGeom prst="rect">
            <a:avLst/>
          </a:prstGeom>
        </p:spPr>
        <p:txBody>
          <a:bodyPr/>
          <a:lstStyle>
            <a:lvl1pPr defTabSz="379729">
              <a:defRPr sz="6564">
                <a:effectLst>
                  <a:outerShdw blurRad="8255" dist="8255" dir="16200000" rotWithShape="0">
                    <a:srgbClr val="000000">
                      <a:alpha val="50000"/>
                    </a:srgbClr>
                  </a:outerShdw>
                </a:effectLst>
              </a:defRPr>
            </a:lvl1pPr>
          </a:lstStyle>
          <a:p>
            <a:r>
              <a:rPr dirty="0"/>
              <a:t>Project Workflow</a:t>
            </a:r>
          </a:p>
        </p:txBody>
      </p:sp>
      <p:graphicFrame>
        <p:nvGraphicFramePr>
          <p:cNvPr id="3" name="Diagram 2">
            <a:extLst>
              <a:ext uri="{FF2B5EF4-FFF2-40B4-BE49-F238E27FC236}">
                <a16:creationId xmlns:a16="http://schemas.microsoft.com/office/drawing/2014/main" id="{6AB0C17A-7C26-35E2-C1C6-4B9A8C7B1C32}"/>
              </a:ext>
            </a:extLst>
          </p:cNvPr>
          <p:cNvGraphicFramePr/>
          <p:nvPr>
            <p:extLst>
              <p:ext uri="{D42A27DB-BD31-4B8C-83A1-F6EECF244321}">
                <p14:modId xmlns:p14="http://schemas.microsoft.com/office/powerpoint/2010/main" val="2244189719"/>
              </p:ext>
            </p:extLst>
          </p:nvPr>
        </p:nvGraphicFramePr>
        <p:xfrm>
          <a:off x="3539147" y="1117669"/>
          <a:ext cx="13972475" cy="7518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ating Distribution"/>
          <p:cNvSpPr txBox="1">
            <a:spLocks noGrp="1"/>
          </p:cNvSpPr>
          <p:nvPr>
            <p:ph type="title"/>
          </p:nvPr>
        </p:nvSpPr>
        <p:spPr>
          <a:xfrm>
            <a:off x="1076304" y="818085"/>
            <a:ext cx="7385143" cy="1150538"/>
          </a:xfrm>
          <a:prstGeom prst="rect">
            <a:avLst/>
          </a:prstGeom>
        </p:spPr>
        <p:txBody>
          <a:bodyPr anchor="t"/>
          <a:lstStyle>
            <a:lvl1pPr algn="l"/>
          </a:lstStyle>
          <a:p>
            <a:r>
              <a:rPr dirty="0"/>
              <a:t>Rating Distribution</a:t>
            </a:r>
          </a:p>
        </p:txBody>
      </p:sp>
      <p:sp>
        <p:nvSpPr>
          <p:cNvPr id="147" name="Ratings…"/>
          <p:cNvSpPr txBox="1"/>
          <p:nvPr/>
        </p:nvSpPr>
        <p:spPr>
          <a:xfrm>
            <a:off x="1076304" y="6456461"/>
            <a:ext cx="5609632" cy="2565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i="0" u="sng"/>
            </a:pPr>
            <a:r>
              <a:rPr sz="4001" dirty="0">
                <a:solidFill>
                  <a:srgbClr val="080808">
                    <a:alpha val="80000"/>
                  </a:srgbClr>
                </a:solidFill>
              </a:rPr>
              <a:t>Ratings</a:t>
            </a:r>
          </a:p>
          <a:p>
            <a:pPr marL="465689" indent="-465689" algn="l">
              <a:buSzPct val="50000"/>
              <a:buBlip>
                <a:blip r:embed="rId2"/>
              </a:buBlip>
              <a:defRPr i="0"/>
            </a:pPr>
            <a:r>
              <a:rPr sz="4001" dirty="0">
                <a:solidFill>
                  <a:srgbClr val="080808">
                    <a:alpha val="80000"/>
                  </a:srgbClr>
                </a:solidFill>
              </a:rPr>
              <a:t>Positive (4/5) </a:t>
            </a:r>
            <a:r>
              <a:rPr lang="en-US" sz="4001" dirty="0">
                <a:solidFill>
                  <a:srgbClr val="080808">
                    <a:alpha val="80000"/>
                  </a:srgbClr>
                </a:solidFill>
              </a:rPr>
              <a:t>–</a:t>
            </a:r>
            <a:r>
              <a:rPr sz="4001" dirty="0">
                <a:solidFill>
                  <a:srgbClr val="080808">
                    <a:alpha val="80000"/>
                  </a:srgbClr>
                </a:solidFill>
              </a:rPr>
              <a:t> 15093</a:t>
            </a: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Neutral (3) - 2184 </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Negative (1/2)- 3214 </a:t>
            </a:r>
          </a:p>
        </p:txBody>
      </p:sp>
      <p:pic>
        <p:nvPicPr>
          <p:cNvPr id="148" name="Unknown.png" descr="Unknown.png"/>
          <p:cNvPicPr>
            <a:picLocks noChangeAspect="1"/>
          </p:cNvPicPr>
          <p:nvPr/>
        </p:nvPicPr>
        <p:blipFill>
          <a:blip r:embed="rId3"/>
          <a:stretch>
            <a:fillRect/>
          </a:stretch>
        </p:blipFill>
        <p:spPr>
          <a:xfrm>
            <a:off x="1076304" y="2409194"/>
            <a:ext cx="8940544" cy="4026112"/>
          </a:xfrm>
          <a:prstGeom prst="rect">
            <a:avLst/>
          </a:prstGeom>
          <a:ln w="12700">
            <a:miter lim="400000"/>
          </a:ln>
        </p:spPr>
      </p:pic>
      <p:pic>
        <p:nvPicPr>
          <p:cNvPr id="149" name="Unknown.png" descr="Unknown.png"/>
          <p:cNvPicPr>
            <a:picLocks noChangeAspect="1"/>
          </p:cNvPicPr>
          <p:nvPr/>
        </p:nvPicPr>
        <p:blipFill>
          <a:blip r:embed="rId4"/>
          <a:stretch>
            <a:fillRect/>
          </a:stretch>
        </p:blipFill>
        <p:spPr>
          <a:xfrm>
            <a:off x="10353634" y="1495630"/>
            <a:ext cx="5910325" cy="5923008"/>
          </a:xfrm>
          <a:prstGeom prst="rect">
            <a:avLst/>
          </a:prstGeom>
          <a:ln w="12700">
            <a:miter lim="400000"/>
          </a:ln>
        </p:spPr>
      </p:pic>
      <p:sp>
        <p:nvSpPr>
          <p:cNvPr id="3" name="TextBox 2">
            <a:extLst>
              <a:ext uri="{FF2B5EF4-FFF2-40B4-BE49-F238E27FC236}">
                <a16:creationId xmlns:a16="http://schemas.microsoft.com/office/drawing/2014/main" id="{62802293-D20A-FB64-911B-C4D122FED67A}"/>
              </a:ext>
            </a:extLst>
          </p:cNvPr>
          <p:cNvSpPr txBox="1"/>
          <p:nvPr/>
        </p:nvSpPr>
        <p:spPr>
          <a:xfrm>
            <a:off x="7798279" y="7418639"/>
            <a:ext cx="8465680"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80808">
                    <a:alpha val="80000"/>
                  </a:srgbClr>
                </a:solidFill>
              </a:rPr>
              <a:t>R</a:t>
            </a:r>
            <a:r>
              <a:rPr lang="en-US" sz="4000" dirty="0">
                <a:solidFill>
                  <a:srgbClr val="080808">
                    <a:alpha val="80000"/>
                  </a:srgbClr>
                </a:solidFill>
              </a:rPr>
              <a:t>atings are not in the same proportion.</a:t>
            </a:r>
          </a:p>
          <a:p>
            <a:r>
              <a:rPr lang="en-US" dirty="0">
                <a:solidFill>
                  <a:srgbClr val="080808">
                    <a:alpha val="80000"/>
                  </a:srgbClr>
                </a:solidFill>
              </a:rPr>
              <a:t>It shows Class Imbalance.</a:t>
            </a:r>
            <a:endParaRPr lang="en-US"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 Preprocessing/Cleaning"/>
          <p:cNvSpPr txBox="1">
            <a:spLocks noGrp="1"/>
          </p:cNvSpPr>
          <p:nvPr>
            <p:ph type="title"/>
          </p:nvPr>
        </p:nvSpPr>
        <p:spPr>
          <a:xfrm>
            <a:off x="901894" y="363359"/>
            <a:ext cx="10464801" cy="1438603"/>
          </a:xfrm>
          <a:prstGeom prst="rect">
            <a:avLst/>
          </a:prstGeom>
        </p:spPr>
        <p:txBody>
          <a:bodyPr/>
          <a:lstStyle>
            <a:lvl1pPr defTabSz="578358">
              <a:defRPr sz="6732">
                <a:effectLst>
                  <a:outerShdw blurRad="12573" dist="12573" dir="16200000" rotWithShape="0">
                    <a:srgbClr val="000000">
                      <a:alpha val="50000"/>
                    </a:srgbClr>
                  </a:outerShdw>
                </a:effectLst>
              </a:defRPr>
            </a:lvl1pPr>
          </a:lstStyle>
          <a:p>
            <a:r>
              <a:rPr dirty="0"/>
              <a:t>Text Preprocessing/Cleaning</a:t>
            </a:r>
          </a:p>
        </p:txBody>
      </p:sp>
      <p:sp>
        <p:nvSpPr>
          <p:cNvPr id="152" name="Steps done…"/>
          <p:cNvSpPr txBox="1"/>
          <p:nvPr/>
        </p:nvSpPr>
        <p:spPr>
          <a:xfrm>
            <a:off x="1488490" y="1664897"/>
            <a:ext cx="11382121" cy="441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465689" indent="-465689" algn="l">
              <a:buSzPct val="50000"/>
              <a:buBlip>
                <a:blip r:embed="rId2"/>
              </a:buBlip>
              <a:defRPr i="0"/>
            </a:pPr>
            <a:r>
              <a:rPr sz="4001" dirty="0">
                <a:solidFill>
                  <a:srgbClr val="080808">
                    <a:alpha val="80000"/>
                  </a:srgbClr>
                </a:solidFill>
              </a:rPr>
              <a:t>Converting all text into lower case</a:t>
            </a: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Removing non-alpha characters </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Removing all the punctuations in reviews</a:t>
            </a:r>
          </a:p>
          <a:p>
            <a:pPr marL="465689" indent="-465689" algn="l">
              <a:buSzPct val="50000"/>
              <a:buBlip>
                <a:blip r:embed="rId2"/>
              </a:buBlip>
              <a:defRPr i="0"/>
            </a:pPr>
            <a:r>
              <a:rPr sz="4001" dirty="0">
                <a:solidFill>
                  <a:srgbClr val="080808">
                    <a:alpha val="80000"/>
                  </a:srgbClr>
                </a:solidFill>
              </a:rPr>
              <a:t>Removing escape sequence/white space characters</a:t>
            </a: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Removing text between square brackets</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Removing </a:t>
            </a:r>
            <a:r>
              <a:rPr lang="en-US" sz="4001" dirty="0">
                <a:solidFill>
                  <a:srgbClr val="080808">
                    <a:alpha val="80000"/>
                  </a:srgbClr>
                </a:solidFill>
              </a:rPr>
              <a:t>URLs</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Removing stop words</a:t>
            </a:r>
          </a:p>
        </p:txBody>
      </p:sp>
      <p:sp>
        <p:nvSpPr>
          <p:cNvPr id="2" name="Lemmatization">
            <a:extLst>
              <a:ext uri="{FF2B5EF4-FFF2-40B4-BE49-F238E27FC236}">
                <a16:creationId xmlns:a16="http://schemas.microsoft.com/office/drawing/2014/main" id="{070A702C-30AB-7AAB-FF41-A930D4C8676B}"/>
              </a:ext>
            </a:extLst>
          </p:cNvPr>
          <p:cNvSpPr txBox="1">
            <a:spLocks/>
          </p:cNvSpPr>
          <p:nvPr/>
        </p:nvSpPr>
        <p:spPr>
          <a:xfrm>
            <a:off x="901894" y="5940194"/>
            <a:ext cx="5681764" cy="1500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dirty="0"/>
              <a:t>Lemmatization</a:t>
            </a:r>
          </a:p>
        </p:txBody>
      </p:sp>
      <p:sp>
        <p:nvSpPr>
          <p:cNvPr id="4" name="TextBox 3">
            <a:extLst>
              <a:ext uri="{FF2B5EF4-FFF2-40B4-BE49-F238E27FC236}">
                <a16:creationId xmlns:a16="http://schemas.microsoft.com/office/drawing/2014/main" id="{69229846-069B-4679-3539-9726C8AA5171}"/>
              </a:ext>
            </a:extLst>
          </p:cNvPr>
          <p:cNvSpPr txBox="1"/>
          <p:nvPr/>
        </p:nvSpPr>
        <p:spPr>
          <a:xfrm>
            <a:off x="1488490" y="7440978"/>
            <a:ext cx="14660159" cy="1323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65689" indent="-465689" algn="l">
              <a:buSzPct val="50000"/>
              <a:buBlip>
                <a:blip r:embed="rId2"/>
              </a:buBlip>
              <a:defRPr i="0"/>
            </a:pPr>
            <a:r>
              <a:rPr lang="en-US" sz="4001" dirty="0">
                <a:solidFill>
                  <a:srgbClr val="080808">
                    <a:alpha val="80000"/>
                  </a:srgbClr>
                </a:solidFill>
              </a:rPr>
              <a:t>Words like ‘arrived and ‘talking’ are converted to ‘arrive’ and ‘talk’</a:t>
            </a:r>
          </a:p>
          <a:p>
            <a:pPr marL="465689" indent="-465689" algn="l">
              <a:buSzPct val="50000"/>
              <a:buBlip>
                <a:blip r:embed="rId2"/>
              </a:buBlip>
              <a:defRPr i="0"/>
            </a:pPr>
            <a:r>
              <a:rPr lang="en-US" sz="4001" dirty="0">
                <a:solidFill>
                  <a:srgbClr val="080808">
                    <a:alpha val="80000"/>
                  </a:srgbClr>
                </a:solidFill>
              </a:rPr>
              <a:t>They are converted to their base/root/stem words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download.png" descr="download.png"/>
          <p:cNvPicPr>
            <a:picLocks noChangeAspect="1"/>
          </p:cNvPicPr>
          <p:nvPr/>
        </p:nvPicPr>
        <p:blipFill>
          <a:blip r:embed="rId2"/>
          <a:stretch>
            <a:fillRect/>
          </a:stretch>
        </p:blipFill>
        <p:spPr>
          <a:xfrm>
            <a:off x="385302" y="350847"/>
            <a:ext cx="8284830" cy="4855339"/>
          </a:xfrm>
          <a:prstGeom prst="rect">
            <a:avLst/>
          </a:prstGeom>
          <a:ln w="12700">
            <a:miter lim="400000"/>
          </a:ln>
        </p:spPr>
      </p:pic>
      <p:pic>
        <p:nvPicPr>
          <p:cNvPr id="2" name="Unknown.png" descr="Unknown.png">
            <a:extLst>
              <a:ext uri="{FF2B5EF4-FFF2-40B4-BE49-F238E27FC236}">
                <a16:creationId xmlns:a16="http://schemas.microsoft.com/office/drawing/2014/main" id="{E8AA76A1-15C9-E109-B35B-18E8CD55759B}"/>
              </a:ext>
            </a:extLst>
          </p:cNvPr>
          <p:cNvPicPr>
            <a:picLocks noChangeAspect="1"/>
          </p:cNvPicPr>
          <p:nvPr/>
        </p:nvPicPr>
        <p:blipFill>
          <a:blip r:embed="rId3"/>
          <a:stretch>
            <a:fillRect/>
          </a:stretch>
        </p:blipFill>
        <p:spPr>
          <a:xfrm>
            <a:off x="8471139" y="4430794"/>
            <a:ext cx="8483822" cy="4971959"/>
          </a:xfrm>
          <a:prstGeom prst="rect">
            <a:avLst/>
          </a:prstGeom>
          <a:ln w="12700">
            <a:miter lim="400000"/>
          </a:ln>
        </p:spPr>
      </p:pic>
      <p:sp>
        <p:nvSpPr>
          <p:cNvPr id="4" name="TextBox 3">
            <a:extLst>
              <a:ext uri="{FF2B5EF4-FFF2-40B4-BE49-F238E27FC236}">
                <a16:creationId xmlns:a16="http://schemas.microsoft.com/office/drawing/2014/main" id="{48F332D4-8EB0-ACB9-D399-6D089A2082D4}"/>
              </a:ext>
            </a:extLst>
          </p:cNvPr>
          <p:cNvSpPr txBox="1"/>
          <p:nvPr/>
        </p:nvSpPr>
        <p:spPr>
          <a:xfrm>
            <a:off x="914985" y="6254925"/>
            <a:ext cx="6624502" cy="1323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1" b="1" dirty="0">
                <a:solidFill>
                  <a:srgbClr val="080808">
                    <a:alpha val="80000"/>
                  </a:srgbClr>
                </a:solidFill>
              </a:rPr>
              <a:t>Words removed: </a:t>
            </a:r>
          </a:p>
          <a:p>
            <a:r>
              <a:rPr lang="en-US" sz="4001" dirty="0">
                <a:solidFill>
                  <a:srgbClr val="080808">
                    <a:alpha val="80000"/>
                  </a:srgbClr>
                </a:solidFill>
              </a:rPr>
              <a:t>not, nt, did, no, just</a:t>
            </a:r>
          </a:p>
        </p:txBody>
      </p:sp>
      <p:sp>
        <p:nvSpPr>
          <p:cNvPr id="5" name="Rating Distribution">
            <a:extLst>
              <a:ext uri="{FF2B5EF4-FFF2-40B4-BE49-F238E27FC236}">
                <a16:creationId xmlns:a16="http://schemas.microsoft.com/office/drawing/2014/main" id="{82EFEC8D-2B54-18C7-41FE-77654B69412C}"/>
              </a:ext>
            </a:extLst>
          </p:cNvPr>
          <p:cNvSpPr txBox="1">
            <a:spLocks noGrp="1"/>
          </p:cNvSpPr>
          <p:nvPr>
            <p:ph type="title"/>
          </p:nvPr>
        </p:nvSpPr>
        <p:spPr>
          <a:xfrm>
            <a:off x="11088068" y="1627978"/>
            <a:ext cx="4404974" cy="1150538"/>
          </a:xfrm>
          <a:prstGeom prst="rect">
            <a:avLst/>
          </a:prstGeom>
        </p:spPr>
        <p:txBody>
          <a:bodyPr anchor="t"/>
          <a:lstStyle>
            <a:lvl1pPr algn="l"/>
          </a:lstStyle>
          <a:p>
            <a:r>
              <a:rPr lang="en-US" dirty="0"/>
              <a:t>Stop Words</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3 Methods of performing Sentiment Analysis"/>
          <p:cNvSpPr txBox="1">
            <a:spLocks noGrp="1"/>
          </p:cNvSpPr>
          <p:nvPr>
            <p:ph type="title"/>
          </p:nvPr>
        </p:nvSpPr>
        <p:spPr>
          <a:xfrm>
            <a:off x="3123145" y="790873"/>
            <a:ext cx="10730878" cy="1158698"/>
          </a:xfrm>
          <a:prstGeom prst="rect">
            <a:avLst/>
          </a:prstGeom>
        </p:spPr>
        <p:txBody>
          <a:bodyPr/>
          <a:lstStyle/>
          <a:p>
            <a:r>
              <a:rPr dirty="0"/>
              <a:t>Sentiment Analysis</a:t>
            </a:r>
          </a:p>
        </p:txBody>
      </p:sp>
      <p:pic>
        <p:nvPicPr>
          <p:cNvPr id="2" name="Image" descr="Image">
            <a:extLst>
              <a:ext uri="{FF2B5EF4-FFF2-40B4-BE49-F238E27FC236}">
                <a16:creationId xmlns:a16="http://schemas.microsoft.com/office/drawing/2014/main" id="{2EB85503-8886-B51E-133E-95DC147A4278}"/>
              </a:ext>
            </a:extLst>
          </p:cNvPr>
          <p:cNvPicPr>
            <a:picLocks noChangeAspect="1"/>
          </p:cNvPicPr>
          <p:nvPr/>
        </p:nvPicPr>
        <p:blipFill>
          <a:blip r:embed="rId2"/>
          <a:stretch>
            <a:fillRect/>
          </a:stretch>
        </p:blipFill>
        <p:spPr>
          <a:xfrm>
            <a:off x="1854303" y="5469147"/>
            <a:ext cx="13631656" cy="2949976"/>
          </a:xfrm>
          <a:prstGeom prst="rect">
            <a:avLst/>
          </a:prstGeom>
          <a:ln w="12700">
            <a:miter lim="400000"/>
          </a:ln>
        </p:spPr>
      </p:pic>
      <p:sp>
        <p:nvSpPr>
          <p:cNvPr id="4" name="3 Methods of performing Sentiment Analysis">
            <a:extLst>
              <a:ext uri="{FF2B5EF4-FFF2-40B4-BE49-F238E27FC236}">
                <a16:creationId xmlns:a16="http://schemas.microsoft.com/office/drawing/2014/main" id="{1BDC773F-7BEA-541B-94DE-6E1C2862D2C5}"/>
              </a:ext>
            </a:extLst>
          </p:cNvPr>
          <p:cNvSpPr txBox="1">
            <a:spLocks/>
          </p:cNvSpPr>
          <p:nvPr/>
        </p:nvSpPr>
        <p:spPr>
          <a:xfrm>
            <a:off x="6641285" y="1949571"/>
            <a:ext cx="4849100" cy="3519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marL="465689" indent="-465689" algn="l">
              <a:buSzPct val="50000"/>
              <a:buBlip>
                <a:blip r:embed="rId3"/>
              </a:buBlip>
            </a:pPr>
            <a:endParaRPr lang="es-ES" sz="3600" dirty="0">
              <a:solidFill>
                <a:srgbClr val="080808">
                  <a:alpha val="80000"/>
                </a:srgbClr>
              </a:solidFill>
            </a:endParaRPr>
          </a:p>
          <a:p>
            <a:pPr algn="l">
              <a:buSzPct val="50000"/>
            </a:pPr>
            <a:r>
              <a:rPr lang="en-US" sz="4500" dirty="0"/>
              <a:t>Methods Used :</a:t>
            </a:r>
            <a:endParaRPr lang="es-ES" sz="4300" dirty="0">
              <a:solidFill>
                <a:srgbClr val="080808">
                  <a:alpha val="80000"/>
                </a:srgbClr>
              </a:solidFill>
            </a:endParaRPr>
          </a:p>
          <a:p>
            <a:pPr marL="465689" indent="-465689" algn="l">
              <a:buSzPct val="50000"/>
              <a:buBlip>
                <a:blip r:embed="rId3"/>
              </a:buBlip>
            </a:pPr>
            <a:r>
              <a:rPr lang="es-ES" sz="4600" i="1" dirty="0">
                <a:solidFill>
                  <a:srgbClr val="080808">
                    <a:alpha val="80000"/>
                  </a:srgbClr>
                </a:solidFill>
              </a:rPr>
              <a:t>TextBlob</a:t>
            </a:r>
          </a:p>
          <a:p>
            <a:pPr marL="465689" indent="-465689" algn="l">
              <a:buSzPct val="50000"/>
              <a:buBlip>
                <a:blip r:embed="rId3"/>
              </a:buBlip>
            </a:pPr>
            <a:r>
              <a:rPr lang="es-ES" sz="4600" i="1" dirty="0">
                <a:solidFill>
                  <a:srgbClr val="080808">
                    <a:alpha val="80000"/>
                  </a:srgbClr>
                </a:solidFill>
              </a:rPr>
              <a:t>Vader Lexicon</a:t>
            </a:r>
          </a:p>
          <a:p>
            <a:pPr marL="465689" indent="-465689" algn="l">
              <a:buSzPct val="50000"/>
              <a:buBlip>
                <a:blip r:embed="rId3"/>
              </a:buBlip>
            </a:pPr>
            <a:r>
              <a:rPr lang="es-ES" sz="4600" i="1" dirty="0">
                <a:solidFill>
                  <a:srgbClr val="080808">
                    <a:alpha val="80000"/>
                  </a:srgbClr>
                </a:solidFill>
              </a:rPr>
              <a:t>Opinion Lexicon</a:t>
            </a:r>
          </a:p>
          <a:p>
            <a:pPr hangingPunct="1"/>
            <a:endParaRPr lang="en-US" sz="40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blob"/>
          <p:cNvSpPr txBox="1">
            <a:spLocks noGrp="1"/>
          </p:cNvSpPr>
          <p:nvPr>
            <p:ph type="title"/>
          </p:nvPr>
        </p:nvSpPr>
        <p:spPr>
          <a:xfrm>
            <a:off x="-409271" y="286136"/>
            <a:ext cx="5889240" cy="1598674"/>
          </a:xfrm>
          <a:prstGeom prst="rect">
            <a:avLst/>
          </a:prstGeom>
        </p:spPr>
        <p:txBody>
          <a:bodyPr/>
          <a:lstStyle/>
          <a:p>
            <a:r>
              <a:rPr dirty="0"/>
              <a:t>Text</a:t>
            </a:r>
            <a:r>
              <a:rPr lang="en-US" dirty="0"/>
              <a:t>B</a:t>
            </a:r>
            <a:r>
              <a:rPr dirty="0"/>
              <a:t>lob</a:t>
            </a:r>
          </a:p>
        </p:txBody>
      </p:sp>
      <p:pic>
        <p:nvPicPr>
          <p:cNvPr id="173" name="Unknown.png" descr="Unknown.png"/>
          <p:cNvPicPr>
            <a:picLocks noChangeAspect="1"/>
          </p:cNvPicPr>
          <p:nvPr/>
        </p:nvPicPr>
        <p:blipFill>
          <a:blip r:embed="rId2"/>
          <a:stretch>
            <a:fillRect/>
          </a:stretch>
        </p:blipFill>
        <p:spPr>
          <a:xfrm>
            <a:off x="906356" y="1884810"/>
            <a:ext cx="5892307" cy="5720806"/>
          </a:xfrm>
          <a:prstGeom prst="rect">
            <a:avLst/>
          </a:prstGeom>
          <a:ln w="12700">
            <a:miter lim="400000"/>
          </a:ln>
        </p:spPr>
      </p:pic>
      <p:pic>
        <p:nvPicPr>
          <p:cNvPr id="174" name="Unknown.png" descr="Unknown.png"/>
          <p:cNvPicPr>
            <a:picLocks noChangeAspect="1"/>
          </p:cNvPicPr>
          <p:nvPr/>
        </p:nvPicPr>
        <p:blipFill>
          <a:blip r:embed="rId3"/>
          <a:stretch>
            <a:fillRect/>
          </a:stretch>
        </p:blipFill>
        <p:spPr>
          <a:xfrm>
            <a:off x="8114290" y="589681"/>
            <a:ext cx="6429846" cy="5043017"/>
          </a:xfrm>
          <a:prstGeom prst="rect">
            <a:avLst/>
          </a:prstGeom>
          <a:ln w="12700">
            <a:miter lim="400000"/>
          </a:ln>
        </p:spPr>
      </p:pic>
      <p:pic>
        <p:nvPicPr>
          <p:cNvPr id="175" name="a.JPG" descr="a.JPG"/>
          <p:cNvPicPr>
            <a:picLocks noChangeAspect="1"/>
          </p:cNvPicPr>
          <p:nvPr/>
        </p:nvPicPr>
        <p:blipFill>
          <a:blip r:embed="rId4"/>
          <a:stretch>
            <a:fillRect/>
          </a:stretch>
        </p:blipFill>
        <p:spPr>
          <a:xfrm>
            <a:off x="6545331" y="5897288"/>
            <a:ext cx="10143610" cy="2977216"/>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Moroccan">
      <a:dk1>
        <a:srgbClr val="073E86"/>
      </a:dk1>
      <a:lt1>
        <a:srgbClr val="86837F">
          <a:alpha val="80000"/>
        </a:srgbClr>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261</TotalTime>
  <Words>2452</Words>
  <Application>Microsoft Office PowerPoint</Application>
  <PresentationFormat>Custom</PresentationFormat>
  <Paragraphs>137</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Helvetica Neue</vt:lpstr>
      <vt:lpstr>Hoefler Text</vt:lpstr>
      <vt:lpstr>Palatino</vt:lpstr>
      <vt:lpstr>Wingdings</vt:lpstr>
      <vt:lpstr>Moroccan</vt:lpstr>
      <vt:lpstr>Hotel Rating Classification (DS-P-147)</vt:lpstr>
      <vt:lpstr>PowerPoint Presentation</vt:lpstr>
      <vt:lpstr>Business Objective</vt:lpstr>
      <vt:lpstr>Project Workflow</vt:lpstr>
      <vt:lpstr>Rating Distribution</vt:lpstr>
      <vt:lpstr>Text Preprocessing/Cleaning</vt:lpstr>
      <vt:lpstr>Stop Words</vt:lpstr>
      <vt:lpstr>Sentiment Analysis</vt:lpstr>
      <vt:lpstr>TextBlob</vt:lpstr>
      <vt:lpstr>Vader-Lexicon</vt:lpstr>
      <vt:lpstr>Opinion-Lexicon</vt:lpstr>
      <vt:lpstr>Bi-gram for positive words</vt:lpstr>
      <vt:lpstr>Word Cloud for Positive words</vt:lpstr>
      <vt:lpstr>Most Positive(Best) Review(18917)</vt:lpstr>
      <vt:lpstr>Most Negative (Worst) Review(6629)</vt:lpstr>
      <vt:lpstr>ACCURACY &amp; F1 SCORE  (Top 3 models out of 10 models trained)</vt:lpstr>
      <vt:lpstr>PowerPoint Presentation</vt:lpstr>
      <vt:lpstr>PowerPoint Presentation</vt:lpstr>
      <vt:lpstr>Challenges Faced</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Rating Classifier</dc:title>
  <cp:lastModifiedBy>RAJKUMAR S</cp:lastModifiedBy>
  <cp:revision>17</cp:revision>
  <dcterms:modified xsi:type="dcterms:W3CDTF">2022-09-26T09:31:03Z</dcterms:modified>
</cp:coreProperties>
</file>